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6"/>
  </p:notesMasterIdLst>
  <p:sldIdLst>
    <p:sldId id="879" r:id="rId2"/>
    <p:sldId id="618" r:id="rId3"/>
    <p:sldId id="264" r:id="rId4"/>
    <p:sldId id="880" r:id="rId5"/>
    <p:sldId id="647" r:id="rId6"/>
    <p:sldId id="881" r:id="rId7"/>
    <p:sldId id="882" r:id="rId8"/>
    <p:sldId id="883" r:id="rId9"/>
    <p:sldId id="884" r:id="rId10"/>
    <p:sldId id="885" r:id="rId11"/>
    <p:sldId id="886" r:id="rId12"/>
    <p:sldId id="887" r:id="rId13"/>
    <p:sldId id="888" r:id="rId14"/>
    <p:sldId id="889" r:id="rId15"/>
    <p:sldId id="890" r:id="rId16"/>
    <p:sldId id="891" r:id="rId17"/>
    <p:sldId id="892" r:id="rId18"/>
    <p:sldId id="893" r:id="rId19"/>
    <p:sldId id="894" r:id="rId20"/>
    <p:sldId id="895" r:id="rId21"/>
    <p:sldId id="896" r:id="rId22"/>
    <p:sldId id="897" r:id="rId23"/>
    <p:sldId id="898" r:id="rId24"/>
    <p:sldId id="899" r:id="rId25"/>
    <p:sldId id="900" r:id="rId26"/>
    <p:sldId id="902" r:id="rId27"/>
    <p:sldId id="903" r:id="rId28"/>
    <p:sldId id="908" r:id="rId29"/>
    <p:sldId id="904" r:id="rId30"/>
    <p:sldId id="905" r:id="rId31"/>
    <p:sldId id="906" r:id="rId32"/>
    <p:sldId id="907" r:id="rId33"/>
    <p:sldId id="909" r:id="rId34"/>
    <p:sldId id="261" r:id="rId35"/>
  </p:sldIdLst>
  <p:sldSz cx="12239625" cy="6840538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Montserrat" panose="00000500000000000000" pitchFamily="2" charset="-52"/>
      <p:regular r:id="rId42"/>
      <p:bold r:id="rId43"/>
      <p:italic r:id="rId44"/>
      <p:boldItalic r:id="rId45"/>
    </p:embeddedFont>
    <p:embeddedFont>
      <p:font typeface="Montserrat Black" panose="00000A00000000000000" pitchFamily="2" charset="-52"/>
      <p:bold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  <p:embeddedFont>
      <p:font typeface="Verdana" panose="020B060403050404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  <a:srgbClr val="242327"/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" y="259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737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5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70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1731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663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221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866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9244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749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67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459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877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91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3563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4117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9163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3766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881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9120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894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882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332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0306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508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9477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988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41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31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 2">
  <p:cSld name="3_01 - BLANK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870D-3A9D-4D50-8BEB-9EA349B16234}" type="datetime1">
              <a:rPr lang="ru-RU" smtClean="0"/>
              <a:t>05.04.2023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482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7972" y="2125002"/>
            <a:ext cx="10403681" cy="146628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944" y="3876305"/>
            <a:ext cx="8567738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DA39-E023-4ADB-8998-AC56667CAC46}" type="datetime1">
              <a:rPr lang="ru-RU" smtClean="0"/>
              <a:t>05.04.2023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4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2135930"/>
            <a:ext cx="12160956" cy="3098729"/>
          </a:xfrm>
          <a:prstGeom prst="rect">
            <a:avLst/>
          </a:prstGeom>
        </p:spPr>
        <p:txBody>
          <a:bodyPr vert="horz" lIns="91207" tIns="45604" rIns="91207" bIns="45604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1.03</a:t>
            </a:r>
          </a:p>
          <a:p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искать аномалии в данных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90476" y="5000411"/>
            <a:ext cx="5008476" cy="876955"/>
          </a:xfrm>
          <a:prstGeom prst="rect">
            <a:avLst/>
          </a:prstGeom>
        </p:spPr>
        <p:txBody>
          <a:bodyPr vert="horz" lIns="91207" tIns="45604" rIns="91207" bIns="4560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0CE8CB-C355-8D2A-5A9C-5A5ABAC5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BB1596-1668-95D5-BF42-C81F5AE6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28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Качество восстановление по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Методу главных компонент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63D14B-4CC2-8F7B-E9FF-5BC0015C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441" y="1995749"/>
            <a:ext cx="10761306" cy="44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Стандартное обучение с учителем?</a:t>
            </a:r>
            <a:endParaRPr lang="en-US" sz="28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DED0959-198C-D9F7-1399-EBE2DCBBD171}"/>
              </a:ext>
            </a:extLst>
          </p:cNvPr>
          <p:cNvSpPr/>
          <p:nvPr/>
        </p:nvSpPr>
        <p:spPr>
          <a:xfrm>
            <a:off x="335789" y="1849380"/>
            <a:ext cx="3568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Баланс данных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47D8B7-DB36-9422-A216-4E681247A5D3}"/>
              </a:ext>
            </a:extLst>
          </p:cNvPr>
          <p:cNvSpPr/>
          <p:nvPr/>
        </p:nvSpPr>
        <p:spPr>
          <a:xfrm>
            <a:off x="338327" y="3601980"/>
            <a:ext cx="10000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Каждая аномалия является аномалией по своему</a:t>
            </a:r>
          </a:p>
        </p:txBody>
      </p:sp>
    </p:spTree>
    <p:extLst>
      <p:ext uri="{BB962C8B-B14F-4D97-AF65-F5344CB8AC3E}">
        <p14:creationId xmlns:p14="http://schemas.microsoft.com/office/powerpoint/2010/main" val="1800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Данные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D996E3-E180-058E-649E-45D84BD6FC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808" y="1638903"/>
            <a:ext cx="3000375" cy="28860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58F819-46DD-4070-11ED-2ECF81B7C0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176" y="1675479"/>
            <a:ext cx="3000375" cy="2886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E2BCD5-A3AA-65D5-6719-C726583D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7264" y="1702911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6417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Статистический подход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0393A0-E1D4-AC40-22E1-4D4F71217D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124" y="2270412"/>
            <a:ext cx="6048742" cy="32000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6821911-CEE6-9A27-1DDC-2127C86134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3347" y="1607192"/>
            <a:ext cx="4627719" cy="45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EllipticEnvelope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22B971-C1AB-DEAC-C5F8-0281349BB4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00" y="1817021"/>
            <a:ext cx="3352800" cy="3352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DB8DD-7E62-42C9-65C6-444C5D805C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540" y="1771301"/>
            <a:ext cx="3352800" cy="3352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4CA7E1-CA05-88EC-8A25-300E8682C11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908" y="179873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90617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Расстояние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0D627C2-2CE3-11D7-F50A-48CB9A52518F}"/>
                  </a:ext>
                </a:extLst>
              </p:cNvPr>
              <p:cNvSpPr/>
              <p:nvPr/>
            </p:nvSpPr>
            <p:spPr>
              <a:xfrm>
                <a:off x="1187186" y="1077564"/>
                <a:ext cx="1637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0D627C2-2CE3-11D7-F50A-48CB9A525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86" y="1077564"/>
                <a:ext cx="1637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B5EC64A-42E0-C671-D437-2ABFB8A09334}"/>
                  </a:ext>
                </a:extLst>
              </p:cNvPr>
              <p:cNvSpPr/>
              <p:nvPr/>
            </p:nvSpPr>
            <p:spPr>
              <a:xfrm>
                <a:off x="395313" y="1793550"/>
                <a:ext cx="5461722" cy="485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1B5EC64A-42E0-C671-D437-2ABFB8A09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13" y="1793550"/>
                <a:ext cx="5461722" cy="485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3884F17-27AD-039B-7B52-907FCC0A6920}"/>
              </a:ext>
            </a:extLst>
          </p:cNvPr>
          <p:cNvSpPr/>
          <p:nvPr/>
        </p:nvSpPr>
        <p:spPr>
          <a:xfrm>
            <a:off x="5284216" y="1886310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Евклидово расстояние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9D3B2EAB-4C1D-F02A-041F-FAD45DD6FDC1}"/>
                  </a:ext>
                </a:extLst>
              </p:cNvPr>
              <p:cNvSpPr/>
              <p:nvPr/>
            </p:nvSpPr>
            <p:spPr>
              <a:xfrm>
                <a:off x="344464" y="2493528"/>
                <a:ext cx="5069836" cy="469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9D3B2EAB-4C1D-F02A-041F-FAD45DD6F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64" y="2493528"/>
                <a:ext cx="5069836" cy="469616"/>
              </a:xfrm>
              <a:prstGeom prst="rect">
                <a:avLst/>
              </a:prstGeom>
              <a:blipFill>
                <a:blip r:embed="rId6"/>
                <a:stretch>
                  <a:fillRect l="-361" t="-125974" b="-1935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1624087-6081-FEA9-1ED9-2C56B42E45F6}"/>
              </a:ext>
            </a:extLst>
          </p:cNvPr>
          <p:cNvSpPr/>
          <p:nvPr/>
        </p:nvSpPr>
        <p:spPr>
          <a:xfrm>
            <a:off x="4645086" y="2489811"/>
            <a:ext cx="4592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Манхэттенское расстояние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7F04803-792B-219B-760A-C862AE0913A7}"/>
                  </a:ext>
                </a:extLst>
              </p:cNvPr>
              <p:cNvSpPr/>
              <p:nvPr/>
            </p:nvSpPr>
            <p:spPr>
              <a:xfrm>
                <a:off x="170666" y="3184327"/>
                <a:ext cx="45567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7F04803-792B-219B-760A-C862AE091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66" y="3184327"/>
                <a:ext cx="4556720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9FEF1EB-7E1B-4B7A-6701-FBDE7927258D}"/>
              </a:ext>
            </a:extLst>
          </p:cNvPr>
          <p:cNvSpPr/>
          <p:nvPr/>
        </p:nvSpPr>
        <p:spPr>
          <a:xfrm>
            <a:off x="5083359" y="3184327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Чебышева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4D7F8B8-0361-4E16-9E47-0EFEA3D19100}"/>
                  </a:ext>
                </a:extLst>
              </p:cNvPr>
              <p:cNvSpPr/>
              <p:nvPr/>
            </p:nvSpPr>
            <p:spPr>
              <a:xfrm>
                <a:off x="295811" y="3876255"/>
                <a:ext cx="6280248" cy="512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1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F4D7F8B8-0361-4E16-9E47-0EFEA3D19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1" y="3876255"/>
                <a:ext cx="6280248" cy="5125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89161148-937F-87EE-9E78-CD7FFD3D2373}"/>
              </a:ext>
            </a:extLst>
          </p:cNvPr>
          <p:cNvSpPr/>
          <p:nvPr/>
        </p:nvSpPr>
        <p:spPr>
          <a:xfrm>
            <a:off x="4922405" y="3858300"/>
            <a:ext cx="431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Расстояние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Минковского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cs typeface="Times New Roman" panose="02020603050405020304" pitchFamily="18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5591EA5F-7FC3-AB9F-69DC-58452CC258AE}"/>
              </a:ext>
            </a:extLst>
          </p:cNvPr>
          <p:cNvSpPr/>
          <p:nvPr/>
        </p:nvSpPr>
        <p:spPr>
          <a:xfrm>
            <a:off x="1546153" y="643444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P=1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CE8958AB-538C-AD42-CA2B-185D50597187}"/>
              </a:ext>
            </a:extLst>
          </p:cNvPr>
          <p:cNvSpPr/>
          <p:nvPr/>
        </p:nvSpPr>
        <p:spPr>
          <a:xfrm>
            <a:off x="4603391" y="6399500"/>
            <a:ext cx="14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~ 1.5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F3C493CC-0538-4957-4C30-E6F5C3DFEE95}"/>
              </a:ext>
            </a:extLst>
          </p:cNvPr>
          <p:cNvSpPr/>
          <p:nvPr/>
        </p:nvSpPr>
        <p:spPr>
          <a:xfrm>
            <a:off x="7766053" y="6388675"/>
            <a:ext cx="856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P=2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92CF76B-BBA8-AC53-7D3A-33E8C207B2DC}"/>
              </a:ext>
            </a:extLst>
          </p:cNvPr>
          <p:cNvSpPr/>
          <p:nvPr/>
        </p:nvSpPr>
        <p:spPr>
          <a:xfrm>
            <a:off x="10354537" y="6451560"/>
            <a:ext cx="1359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P~∞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E796766-A8B4-02F4-02C5-E81A25675355}"/>
              </a:ext>
            </a:extLst>
          </p:cNvPr>
          <p:cNvSpPr/>
          <p:nvPr/>
        </p:nvSpPr>
        <p:spPr>
          <a:xfrm>
            <a:off x="7195626" y="4291354"/>
            <a:ext cx="1924710" cy="252202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7A15F9A6-C481-8BE2-2EA2-B15E259D2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246" y="4541101"/>
            <a:ext cx="1847574" cy="1847574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7E57BA8-DDD5-1932-B771-43EAF00AB5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025" y="4504137"/>
            <a:ext cx="1851911" cy="184757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30893483-8422-2B59-F32A-8C8DBC69CE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1884" y="4504137"/>
            <a:ext cx="1851911" cy="184757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F5CF5DFD-E83D-27C6-FE20-BA7CECBC37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801" y="4403862"/>
            <a:ext cx="1943287" cy="1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1804665" y="176904"/>
            <a:ext cx="904386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Классификация к-Ближайших Соседей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7CC4890-2B0C-087F-8864-46C940C0FAF4}"/>
              </a:ext>
            </a:extLst>
          </p:cNvPr>
          <p:cNvSpPr/>
          <p:nvPr/>
        </p:nvSpPr>
        <p:spPr>
          <a:xfrm>
            <a:off x="4613405" y="3693597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CD6427-5E23-0D82-CB02-19A954A3433E}"/>
              </a:ext>
            </a:extLst>
          </p:cNvPr>
          <p:cNvSpPr/>
          <p:nvPr/>
        </p:nvSpPr>
        <p:spPr>
          <a:xfrm>
            <a:off x="5656702" y="270061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ADA1F1E-91C5-A95A-1183-59CDEB03BA35}"/>
              </a:ext>
            </a:extLst>
          </p:cNvPr>
          <p:cNvSpPr/>
          <p:nvPr/>
        </p:nvSpPr>
        <p:spPr>
          <a:xfrm>
            <a:off x="6477053" y="433919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C222B2-D98F-DDAD-D682-939A1A244318}"/>
              </a:ext>
            </a:extLst>
          </p:cNvPr>
          <p:cNvSpPr/>
          <p:nvPr/>
        </p:nvSpPr>
        <p:spPr>
          <a:xfrm>
            <a:off x="3308701" y="2449606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FDBBD45-F620-08B8-D4E4-1DC99D96B136}"/>
              </a:ext>
            </a:extLst>
          </p:cNvPr>
          <p:cNvSpPr/>
          <p:nvPr/>
        </p:nvSpPr>
        <p:spPr>
          <a:xfrm>
            <a:off x="3724347" y="506174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CDAEE67-0794-20B8-1C94-1CB838C3C2ED}"/>
              </a:ext>
            </a:extLst>
          </p:cNvPr>
          <p:cNvSpPr/>
          <p:nvPr/>
        </p:nvSpPr>
        <p:spPr>
          <a:xfrm>
            <a:off x="5271482" y="570982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ACA4E68-3C93-8385-7292-F95EDC82D67C}"/>
              </a:ext>
            </a:extLst>
          </p:cNvPr>
          <p:cNvSpPr/>
          <p:nvPr/>
        </p:nvSpPr>
        <p:spPr>
          <a:xfrm>
            <a:off x="6594465" y="534982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Равнобедренный треугольник 14">
            <a:extLst>
              <a:ext uri="{FF2B5EF4-FFF2-40B4-BE49-F238E27FC236}">
                <a16:creationId xmlns:a16="http://schemas.microsoft.com/office/drawing/2014/main" id="{5AFC260D-A6C7-2BCC-54B7-3056B81EBCC6}"/>
              </a:ext>
            </a:extLst>
          </p:cNvPr>
          <p:cNvSpPr/>
          <p:nvPr/>
        </p:nvSpPr>
        <p:spPr>
          <a:xfrm>
            <a:off x="5062675" y="182900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Равнобедренный треугольник 15">
            <a:extLst>
              <a:ext uri="{FF2B5EF4-FFF2-40B4-BE49-F238E27FC236}">
                <a16:creationId xmlns:a16="http://schemas.microsoft.com/office/drawing/2014/main" id="{B81C91AE-D5FC-0640-21E7-8BF79A536EA1}"/>
              </a:ext>
            </a:extLst>
          </p:cNvPr>
          <p:cNvSpPr/>
          <p:nvPr/>
        </p:nvSpPr>
        <p:spPr>
          <a:xfrm>
            <a:off x="5689334" y="3615833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Равнобедренный треугольник 16">
            <a:extLst>
              <a:ext uri="{FF2B5EF4-FFF2-40B4-BE49-F238E27FC236}">
                <a16:creationId xmlns:a16="http://schemas.microsoft.com/office/drawing/2014/main" id="{5564F6B4-43D0-60B9-674E-60FDFAE9C4AA}"/>
              </a:ext>
            </a:extLst>
          </p:cNvPr>
          <p:cNvSpPr/>
          <p:nvPr/>
        </p:nvSpPr>
        <p:spPr>
          <a:xfrm>
            <a:off x="4244805" y="2007627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Равнобедренный треугольник 17">
            <a:extLst>
              <a:ext uri="{FF2B5EF4-FFF2-40B4-BE49-F238E27FC236}">
                <a16:creationId xmlns:a16="http://schemas.microsoft.com/office/drawing/2014/main" id="{1C67581C-9E3C-B220-2775-45253D7B1B26}"/>
              </a:ext>
            </a:extLst>
          </p:cNvPr>
          <p:cNvSpPr/>
          <p:nvPr/>
        </p:nvSpPr>
        <p:spPr>
          <a:xfrm>
            <a:off x="6252069" y="1965405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Равнобедренный треугольник 18">
            <a:extLst>
              <a:ext uri="{FF2B5EF4-FFF2-40B4-BE49-F238E27FC236}">
                <a16:creationId xmlns:a16="http://schemas.microsoft.com/office/drawing/2014/main" id="{502DF0EF-A8D5-DDA7-0C3C-EFB9F11D8B43}"/>
              </a:ext>
            </a:extLst>
          </p:cNvPr>
          <p:cNvSpPr/>
          <p:nvPr/>
        </p:nvSpPr>
        <p:spPr>
          <a:xfrm>
            <a:off x="7088867" y="3865974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Равнобедренный треугольник 19">
            <a:extLst>
              <a:ext uri="{FF2B5EF4-FFF2-40B4-BE49-F238E27FC236}">
                <a16:creationId xmlns:a16="http://schemas.microsoft.com/office/drawing/2014/main" id="{5431BE26-B3B9-7E31-8186-FCD3931CCA07}"/>
              </a:ext>
            </a:extLst>
          </p:cNvPr>
          <p:cNvSpPr/>
          <p:nvPr/>
        </p:nvSpPr>
        <p:spPr>
          <a:xfrm>
            <a:off x="8349261" y="451919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64516A6A-0EA3-762C-B5EE-E415AFB11128}"/>
              </a:ext>
            </a:extLst>
          </p:cNvPr>
          <p:cNvSpPr/>
          <p:nvPr/>
        </p:nvSpPr>
        <p:spPr>
          <a:xfrm>
            <a:off x="7419045" y="5421589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Равнобедренный треугольник 21">
            <a:extLst>
              <a:ext uri="{FF2B5EF4-FFF2-40B4-BE49-F238E27FC236}">
                <a16:creationId xmlns:a16="http://schemas.microsoft.com/office/drawing/2014/main" id="{417A7030-AB94-FB37-D9B9-A4B024F78043}"/>
              </a:ext>
            </a:extLst>
          </p:cNvPr>
          <p:cNvSpPr/>
          <p:nvPr/>
        </p:nvSpPr>
        <p:spPr>
          <a:xfrm>
            <a:off x="5228685" y="4339196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B609700A-1FB9-3E09-CE11-5A51E4FCED2B}"/>
              </a:ext>
            </a:extLst>
          </p:cNvPr>
          <p:cNvSpPr/>
          <p:nvPr/>
        </p:nvSpPr>
        <p:spPr>
          <a:xfrm>
            <a:off x="8503310" y="5529821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9E4FFC24-6371-8DF2-5FE0-8D72525F28F1}"/>
              </a:ext>
            </a:extLst>
          </p:cNvPr>
          <p:cNvSpPr/>
          <p:nvPr/>
        </p:nvSpPr>
        <p:spPr>
          <a:xfrm>
            <a:off x="7088867" y="2613518"/>
            <a:ext cx="360000" cy="3600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E1F87E1-EEC8-5D59-C919-FC795B50FACB}"/>
              </a:ext>
            </a:extLst>
          </p:cNvPr>
          <p:cNvSpPr/>
          <p:nvPr/>
        </p:nvSpPr>
        <p:spPr>
          <a:xfrm>
            <a:off x="3665847" y="6073458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584BFD5-B8D7-ADC6-BE8E-6AB24CA0E95A}"/>
              </a:ext>
            </a:extLst>
          </p:cNvPr>
          <p:cNvSpPr/>
          <p:nvPr/>
        </p:nvSpPr>
        <p:spPr>
          <a:xfrm>
            <a:off x="4628612" y="5241589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1314C5D-BE67-BAF8-943A-B9D48C57D3A2}"/>
              </a:ext>
            </a:extLst>
          </p:cNvPr>
          <p:cNvSpPr/>
          <p:nvPr/>
        </p:nvSpPr>
        <p:spPr>
          <a:xfrm>
            <a:off x="3716477" y="4498120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2CA5120-BDAF-5EC6-03F7-5BC10EA28DEC}"/>
              </a:ext>
            </a:extLst>
          </p:cNvPr>
          <p:cNvSpPr/>
          <p:nvPr/>
        </p:nvSpPr>
        <p:spPr>
          <a:xfrm>
            <a:off x="3041402" y="4082622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7873A24-DC25-1A98-9414-A2529CCE23B4}"/>
              </a:ext>
            </a:extLst>
          </p:cNvPr>
          <p:cNvSpPr/>
          <p:nvPr/>
        </p:nvSpPr>
        <p:spPr>
          <a:xfrm>
            <a:off x="3734319" y="3167051"/>
            <a:ext cx="360000" cy="360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48C4C776-670F-AA9F-A984-BF28E632E0B8}"/>
              </a:ext>
            </a:extLst>
          </p:cNvPr>
          <p:cNvSpPr/>
          <p:nvPr/>
        </p:nvSpPr>
        <p:spPr>
          <a:xfrm>
            <a:off x="5133171" y="3800352"/>
            <a:ext cx="360000" cy="35999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0C20B3-5283-2BE9-E239-506BAB6390C4}"/>
              </a:ext>
            </a:extLst>
          </p:cNvPr>
          <p:cNvSpPr txBox="1"/>
          <p:nvPr/>
        </p:nvSpPr>
        <p:spPr>
          <a:xfrm>
            <a:off x="5114238" y="3221545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Montserrat" panose="00000500000000000000" pitchFamily="2" charset="-52"/>
              </a:rPr>
              <a:t>?</a:t>
            </a:r>
            <a:endParaRPr lang="ru-RU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DE6C3875-B1F5-A953-85A7-2FA59F966DB9}"/>
              </a:ext>
            </a:extLst>
          </p:cNvPr>
          <p:cNvSpPr/>
          <p:nvPr/>
        </p:nvSpPr>
        <p:spPr>
          <a:xfrm>
            <a:off x="4347329" y="2996944"/>
            <a:ext cx="1980000" cy="19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A0CC522-CB00-7B1B-CF93-D30D4C0BBD2E}"/>
              </a:ext>
            </a:extLst>
          </p:cNvPr>
          <p:cNvSpPr/>
          <p:nvPr/>
        </p:nvSpPr>
        <p:spPr>
          <a:xfrm>
            <a:off x="4021071" y="2559129"/>
            <a:ext cx="2704530" cy="2602101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040C528-6782-9333-D058-9A0C7A5AAE24}"/>
              </a:ext>
            </a:extLst>
          </p:cNvPr>
          <p:cNvSpPr/>
          <p:nvPr/>
        </p:nvSpPr>
        <p:spPr>
          <a:xfrm>
            <a:off x="3837780" y="2513529"/>
            <a:ext cx="3192381" cy="2858872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81C7EBF9-CC2C-FA6F-7493-D63599CEB079}"/>
              </a:ext>
            </a:extLst>
          </p:cNvPr>
          <p:cNvSpPr/>
          <p:nvPr/>
        </p:nvSpPr>
        <p:spPr>
          <a:xfrm>
            <a:off x="2897932" y="1657319"/>
            <a:ext cx="5014770" cy="4555499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881C8ED-1F7A-8A67-3AA8-671D1C2DB486}"/>
              </a:ext>
            </a:extLst>
          </p:cNvPr>
          <p:cNvSpPr/>
          <p:nvPr/>
        </p:nvSpPr>
        <p:spPr>
          <a:xfrm>
            <a:off x="4519309" y="3424718"/>
            <a:ext cx="1069376" cy="97645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3090DE9-4A39-8B48-B0DE-A3C614DE0EC1}"/>
              </a:ext>
            </a:extLst>
          </p:cNvPr>
          <p:cNvSpPr/>
          <p:nvPr/>
        </p:nvSpPr>
        <p:spPr>
          <a:xfrm>
            <a:off x="3571821" y="1001799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Выбор числа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</a:t>
            </a:r>
            <a:endParaRPr lang="en-US" sz="3200" b="0" i="0" dirty="0">
              <a:solidFill>
                <a:schemeClr val="bg1"/>
              </a:solidFill>
              <a:effectLst/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3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1456106" y="138246"/>
            <a:ext cx="1022327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Метрический подход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к поиску аномалий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A0FF00-B7F0-3F5F-AF42-8298D5B69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64" y="1609343"/>
            <a:ext cx="7104888" cy="3954977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0E6D22-531A-CFD8-CB6A-E1DD8967E307}"/>
              </a:ext>
            </a:extLst>
          </p:cNvPr>
          <p:cNvSpPr/>
          <p:nvPr/>
        </p:nvSpPr>
        <p:spPr>
          <a:xfrm>
            <a:off x="4001939" y="5779740"/>
            <a:ext cx="4012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LocalOutlierFactor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2000" smtClean="0"/>
              <a:pPr/>
              <a:t>2</a:t>
            </a:fld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9334" y="2773848"/>
            <a:ext cx="7613413" cy="58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192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302016" y="3348445"/>
            <a:ext cx="12053502" cy="303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94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39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en-US" sz="2394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</a:p>
          <a:p>
            <a:r>
              <a:rPr lang="en-US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39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394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2394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39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9334" y="1050056"/>
            <a:ext cx="7613413" cy="58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192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020263" y="1624653"/>
            <a:ext cx="5152045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793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793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793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48438" y="2127425"/>
            <a:ext cx="4821195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793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793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793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793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27B4B5E2-BDA1-45D4-44BE-A25D42F2A74E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LocalOutlierFactor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1CFBB88-9743-3160-1E0C-FD552C1B5266}"/>
              </a:ext>
            </a:extLst>
          </p:cNvPr>
          <p:cNvSpPr/>
          <p:nvPr/>
        </p:nvSpPr>
        <p:spPr>
          <a:xfrm>
            <a:off x="628396" y="1371303"/>
            <a:ext cx="61182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K-distance and K-neighbors</a:t>
            </a:r>
          </a:p>
          <a:p>
            <a:pPr lvl="2"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K-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расстояние и К-соседи</a:t>
            </a:r>
          </a:p>
          <a:p>
            <a:pPr lvl="2"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lvl="2"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Reachability distance (RD)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достижимое расстояние</a:t>
            </a:r>
          </a:p>
          <a:p>
            <a:pPr>
              <a:buClr>
                <a:schemeClr val="bg2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Local reachability density (LRD)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Локальная плотность достижимости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>
              <a:buClr>
                <a:schemeClr val="bg2"/>
              </a:buClr>
            </a:pP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</a:rPr>
              <a:t>Local Outlier Factor (LOF)</a:t>
            </a:r>
          </a:p>
          <a:p>
            <a:pPr>
              <a:buClr>
                <a:schemeClr val="bg2"/>
              </a:buClr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</a:rPr>
              <a:t>Локальный уровень выброса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69B31F-2613-9D95-490A-B6A66AA4D5FB}"/>
              </a:ext>
            </a:extLst>
          </p:cNvPr>
          <p:cNvSpPr/>
          <p:nvPr/>
        </p:nvSpPr>
        <p:spPr>
          <a:xfrm>
            <a:off x="7406640" y="2468880"/>
            <a:ext cx="3858768" cy="3246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96A7096-29A2-1BD5-0F17-A4FDD5AFED97}"/>
              </a:ext>
            </a:extLst>
          </p:cNvPr>
          <p:cNvSpPr/>
          <p:nvPr/>
        </p:nvSpPr>
        <p:spPr>
          <a:xfrm>
            <a:off x="9281160" y="391363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C11E3067-AE30-314A-D66E-3DD11524D536}"/>
              </a:ext>
            </a:extLst>
          </p:cNvPr>
          <p:cNvSpPr/>
          <p:nvPr/>
        </p:nvSpPr>
        <p:spPr>
          <a:xfrm>
            <a:off x="8875776" y="616915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E166A3D-8E60-6366-7A41-FB9836E6B847}"/>
              </a:ext>
            </a:extLst>
          </p:cNvPr>
          <p:cNvSpPr/>
          <p:nvPr/>
        </p:nvSpPr>
        <p:spPr>
          <a:xfrm>
            <a:off x="10884408" y="462991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C4D7B88-C56D-974F-B646-6949AAC3C0CA}"/>
              </a:ext>
            </a:extLst>
          </p:cNvPr>
          <p:cNvSpPr/>
          <p:nvPr/>
        </p:nvSpPr>
        <p:spPr>
          <a:xfrm>
            <a:off x="9601200" y="2350008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B770FE2-0E58-4772-9F3C-C2B59EA2C7C7}"/>
              </a:ext>
            </a:extLst>
          </p:cNvPr>
          <p:cNvSpPr/>
          <p:nvPr/>
        </p:nvSpPr>
        <p:spPr>
          <a:xfrm>
            <a:off x="9025128" y="2971800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AB1E09A-38B3-2B68-70D7-C6F4E8ABD9B0}"/>
              </a:ext>
            </a:extLst>
          </p:cNvPr>
          <p:cNvCxnSpPr>
            <a:stCxn id="6" idx="5"/>
            <a:endCxn id="10" idx="2"/>
          </p:cNvCxnSpPr>
          <p:nvPr/>
        </p:nvCxnSpPr>
        <p:spPr>
          <a:xfrm>
            <a:off x="9588439" y="4220911"/>
            <a:ext cx="1295969" cy="589001"/>
          </a:xfrm>
          <a:prstGeom prst="line">
            <a:avLst/>
          </a:prstGeom>
          <a:ln w="762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971B825-2090-FB82-FAB7-ED8B14AEC936}"/>
              </a:ext>
            </a:extLst>
          </p:cNvPr>
          <p:cNvCxnSpPr>
            <a:stCxn id="6" idx="4"/>
            <a:endCxn id="7" idx="0"/>
          </p:cNvCxnSpPr>
          <p:nvPr/>
        </p:nvCxnSpPr>
        <p:spPr>
          <a:xfrm flipH="1">
            <a:off x="9055776" y="4273632"/>
            <a:ext cx="405384" cy="1895520"/>
          </a:xfrm>
          <a:prstGeom prst="line">
            <a:avLst/>
          </a:prstGeom>
          <a:ln w="76200"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/>
              <p:nvPr/>
            </p:nvSpPr>
            <p:spPr>
              <a:xfrm>
                <a:off x="1192104" y="2098109"/>
                <a:ext cx="54072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ru-RU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</a:rPr>
                  <a:t>число соседей у точки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F632CD-59A8-9AC1-0D35-8DC5AF5C7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2098109"/>
                <a:ext cx="5407249" cy="369332"/>
              </a:xfrm>
              <a:prstGeom prst="rect">
                <a:avLst/>
              </a:prstGeom>
              <a:blipFill>
                <a:blip r:embed="rId4"/>
                <a:stretch>
                  <a:fillRect t="-22951" b="-508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/>
              <p:nvPr/>
            </p:nvSpPr>
            <p:spPr>
              <a:xfrm>
                <a:off x="921272" y="3243032"/>
                <a:ext cx="664720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𝑅𝐷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CD8049D-FF71-A3AA-41D5-A56F20733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2" y="3243032"/>
                <a:ext cx="664720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/>
              <p:nvPr/>
            </p:nvSpPr>
            <p:spPr>
              <a:xfrm>
                <a:off x="2416410" y="4318110"/>
                <a:ext cx="5041835" cy="983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𝑅𝐷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49BC505B-DB4B-3601-0126-8C9B18B2A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10" y="4318110"/>
                <a:ext cx="5041835" cy="9836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DC23152-89FC-AFB3-1EDE-748D2DDC794A}"/>
                  </a:ext>
                </a:extLst>
              </p:cNvPr>
              <p:cNvSpPr/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𝐿𝑂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𝐿𝑅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𝐿𝑅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FDC23152-89FC-AFB3-1EDE-748D2DDC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89" y="5727924"/>
                <a:ext cx="5830020" cy="8658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26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6" grpId="0" animBg="1"/>
      <p:bldP spid="7" grpId="0" animBg="1"/>
      <p:bldP spid="10" grpId="0" animBg="1"/>
      <p:bldP spid="11" grpId="0" animBg="1"/>
      <p:bldP spid="13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LocalOutlierFactor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85CB47-F78F-E4D5-AC95-B90569FFB4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028" y="1506125"/>
            <a:ext cx="3352800" cy="3352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46AD1-0340-C740-C047-66A9CE0B74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8548" y="1423829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2C6F13-AB5E-34EA-802C-0A343DBCB15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1428" y="1429925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6670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A9B46F2-9A5E-5B8B-A9FD-D433AC6BABE3}"/>
              </a:ext>
            </a:extLst>
          </p:cNvPr>
          <p:cNvSpPr/>
          <p:nvPr/>
        </p:nvSpPr>
        <p:spPr>
          <a:xfrm>
            <a:off x="8185261" y="2490459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3A49A04-AC7E-F9E6-CEFC-69F7A019BAD9}"/>
              </a:ext>
            </a:extLst>
          </p:cNvPr>
          <p:cNvSpPr/>
          <p:nvPr/>
        </p:nvSpPr>
        <p:spPr>
          <a:xfrm>
            <a:off x="9170192" y="2529626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Опорные Вектора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3550AC48-97AA-6F60-5ABF-B7B4312ACF8F}"/>
              </a:ext>
            </a:extLst>
          </p:cNvPr>
          <p:cNvSpPr/>
          <p:nvPr/>
        </p:nvSpPr>
        <p:spPr>
          <a:xfrm>
            <a:off x="3498237" y="421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0FF67EE-6EC8-8E07-8B07-E1B7F7D10C6B}"/>
              </a:ext>
            </a:extLst>
          </p:cNvPr>
          <p:cNvSpPr/>
          <p:nvPr/>
        </p:nvSpPr>
        <p:spPr>
          <a:xfrm>
            <a:off x="3865817" y="36612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DFD75C3-B815-3DED-41E8-E852F4E8BAA7}"/>
              </a:ext>
            </a:extLst>
          </p:cNvPr>
          <p:cNvSpPr/>
          <p:nvPr/>
        </p:nvSpPr>
        <p:spPr>
          <a:xfrm>
            <a:off x="4910778" y="501646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3D6E11C-8F57-BE56-D207-240867952F51}"/>
              </a:ext>
            </a:extLst>
          </p:cNvPr>
          <p:cNvSpPr/>
          <p:nvPr/>
        </p:nvSpPr>
        <p:spPr>
          <a:xfrm>
            <a:off x="4056802" y="434839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9106E48-2C0D-57C7-7ECB-CD8C8CCEC27D}"/>
              </a:ext>
            </a:extLst>
          </p:cNvPr>
          <p:cNvSpPr/>
          <p:nvPr/>
        </p:nvSpPr>
        <p:spPr>
          <a:xfrm>
            <a:off x="4715414" y="439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00907C7-4309-6ACD-5EAF-3CB259AE38C7}"/>
              </a:ext>
            </a:extLst>
          </p:cNvPr>
          <p:cNvSpPr/>
          <p:nvPr/>
        </p:nvSpPr>
        <p:spPr>
          <a:xfrm>
            <a:off x="4083124" y="485094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F7806F-2D93-7C8C-E21B-5A31784156FC}"/>
              </a:ext>
            </a:extLst>
          </p:cNvPr>
          <p:cNvSpPr/>
          <p:nvPr/>
        </p:nvSpPr>
        <p:spPr>
          <a:xfrm>
            <a:off x="3659475" y="310426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CC4E71F-55AB-A898-4ABD-58E7A86FF9AA}"/>
              </a:ext>
            </a:extLst>
          </p:cNvPr>
          <p:cNvSpPr/>
          <p:nvPr/>
        </p:nvSpPr>
        <p:spPr>
          <a:xfrm>
            <a:off x="4419534" y="348947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BDA5FF2-AB40-1269-94F6-B54C727D564D}"/>
              </a:ext>
            </a:extLst>
          </p:cNvPr>
          <p:cNvSpPr/>
          <p:nvPr/>
        </p:nvSpPr>
        <p:spPr>
          <a:xfrm rot="6602461" flipH="1">
            <a:off x="6427346" y="1850486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2029849-A724-FBA4-5517-5D6378AA05A7}"/>
              </a:ext>
            </a:extLst>
          </p:cNvPr>
          <p:cNvSpPr/>
          <p:nvPr/>
        </p:nvSpPr>
        <p:spPr>
          <a:xfrm rot="6602461" flipH="1">
            <a:off x="6461387" y="237395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A4D7184D-9D6F-37CC-0C31-05E16F6F335B}"/>
              </a:ext>
            </a:extLst>
          </p:cNvPr>
          <p:cNvSpPr/>
          <p:nvPr/>
        </p:nvSpPr>
        <p:spPr>
          <a:xfrm rot="6602461" flipH="1">
            <a:off x="6985850" y="262617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6DB3398F-EC7B-410E-F7D4-64226FA762E5}"/>
              </a:ext>
            </a:extLst>
          </p:cNvPr>
          <p:cNvSpPr/>
          <p:nvPr/>
        </p:nvSpPr>
        <p:spPr>
          <a:xfrm rot="6602461" flipH="1">
            <a:off x="7515476" y="338100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97FB71B-DC95-D531-4AD3-8D169D7049F6}"/>
              </a:ext>
            </a:extLst>
          </p:cNvPr>
          <p:cNvSpPr/>
          <p:nvPr/>
        </p:nvSpPr>
        <p:spPr>
          <a:xfrm rot="6602461" flipH="1">
            <a:off x="7982846" y="38804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A4ABB13-B205-BBE7-16F3-1E1762769895}"/>
              </a:ext>
            </a:extLst>
          </p:cNvPr>
          <p:cNvSpPr/>
          <p:nvPr/>
        </p:nvSpPr>
        <p:spPr>
          <a:xfrm rot="6602461" flipH="1">
            <a:off x="7802870" y="460963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2D6545A-F802-5E78-C487-DDC1EFBBC476}"/>
              </a:ext>
            </a:extLst>
          </p:cNvPr>
          <p:cNvSpPr/>
          <p:nvPr/>
        </p:nvSpPr>
        <p:spPr>
          <a:xfrm rot="8954997" flipH="1">
            <a:off x="6926918" y="34594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C73B4D78-43E6-95FD-0A03-73FF30D365FA}"/>
              </a:ext>
            </a:extLst>
          </p:cNvPr>
          <p:cNvSpPr/>
          <p:nvPr/>
        </p:nvSpPr>
        <p:spPr>
          <a:xfrm rot="6602461" flipH="1">
            <a:off x="7232811" y="444652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9601EAC5-2754-6F1B-7E03-7885A7F162D2}"/>
              </a:ext>
            </a:extLst>
          </p:cNvPr>
          <p:cNvSpPr/>
          <p:nvPr/>
        </p:nvSpPr>
        <p:spPr>
          <a:xfrm rot="6602461" flipH="1">
            <a:off x="7416002" y="386659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A9C7299B-DF05-2EBE-DC9D-5260BF69D4F1}"/>
              </a:ext>
            </a:extLst>
          </p:cNvPr>
          <p:cNvSpPr/>
          <p:nvPr/>
        </p:nvSpPr>
        <p:spPr>
          <a:xfrm rot="6602461" flipH="1">
            <a:off x="6661260" y="303982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CA58403-7743-7B09-D269-80AC7D599DD0}"/>
              </a:ext>
            </a:extLst>
          </p:cNvPr>
          <p:cNvSpPr/>
          <p:nvPr/>
        </p:nvSpPr>
        <p:spPr>
          <a:xfrm rot="6602461" flipH="1">
            <a:off x="5580836" y="19753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6A7283A-0193-E791-E1D7-D97A7ADE7C0B}"/>
              </a:ext>
            </a:extLst>
          </p:cNvPr>
          <p:cNvSpPr/>
          <p:nvPr/>
        </p:nvSpPr>
        <p:spPr>
          <a:xfrm rot="6602461" flipH="1">
            <a:off x="6050296" y="23276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31429BA-352A-CC69-D5C1-89570E8C9B1E}"/>
              </a:ext>
            </a:extLst>
          </p:cNvPr>
          <p:cNvSpPr/>
          <p:nvPr/>
        </p:nvSpPr>
        <p:spPr>
          <a:xfrm rot="6602461" flipH="1">
            <a:off x="7299024" y="293731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E42E09E-F8ED-FC7C-1C37-893E53E69A46}"/>
              </a:ext>
            </a:extLst>
          </p:cNvPr>
          <p:cNvCxnSpPr>
            <a:cxnSpLocks/>
          </p:cNvCxnSpPr>
          <p:nvPr/>
        </p:nvCxnSpPr>
        <p:spPr>
          <a:xfrm>
            <a:off x="4439816" y="1722410"/>
            <a:ext cx="3089988" cy="4788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8C36EC19-D408-1DE4-E115-961ADFF3AA2C}"/>
              </a:ext>
            </a:extLst>
          </p:cNvPr>
          <p:cNvSpPr/>
          <p:nvPr/>
        </p:nvSpPr>
        <p:spPr>
          <a:xfrm>
            <a:off x="5541862" y="1939366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8A3A74A1-6187-C73E-BC4D-2CAD2B0C5861}"/>
              </a:ext>
            </a:extLst>
          </p:cNvPr>
          <p:cNvCxnSpPr>
            <a:cxnSpLocks/>
          </p:cNvCxnSpPr>
          <p:nvPr/>
        </p:nvCxnSpPr>
        <p:spPr>
          <a:xfrm>
            <a:off x="5104097" y="1827044"/>
            <a:ext cx="54027" cy="48765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48659227-5B2D-22B2-2162-D315F40F4250}"/>
              </a:ext>
            </a:extLst>
          </p:cNvPr>
          <p:cNvCxnSpPr/>
          <p:nvPr/>
        </p:nvCxnSpPr>
        <p:spPr>
          <a:xfrm>
            <a:off x="3738371" y="2245332"/>
            <a:ext cx="2946625" cy="460634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3A389FF6-5F83-C666-8EDF-A5CD13A369A1}"/>
              </a:ext>
            </a:extLst>
          </p:cNvPr>
          <p:cNvSpPr/>
          <p:nvPr/>
        </p:nvSpPr>
        <p:spPr>
          <a:xfrm>
            <a:off x="4873395" y="4980037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C7CC5EA-61B5-463A-E39F-E601F2118EE1}"/>
              </a:ext>
            </a:extLst>
          </p:cNvPr>
          <p:cNvCxnSpPr>
            <a:cxnSpLocks/>
          </p:cNvCxnSpPr>
          <p:nvPr/>
        </p:nvCxnSpPr>
        <p:spPr>
          <a:xfrm>
            <a:off x="5841998" y="1785744"/>
            <a:ext cx="107856" cy="49178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18D9E063-48A6-2BB2-52C5-D486F23B0C51}"/>
              </a:ext>
            </a:extLst>
          </p:cNvPr>
          <p:cNvCxnSpPr>
            <a:cxnSpLocks/>
          </p:cNvCxnSpPr>
          <p:nvPr/>
        </p:nvCxnSpPr>
        <p:spPr>
          <a:xfrm>
            <a:off x="5207048" y="1381237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5A162103-9BED-489C-9E5F-AD626D32749E}"/>
              </a:ext>
            </a:extLst>
          </p:cNvPr>
          <p:cNvCxnSpPr>
            <a:cxnSpLocks/>
          </p:cNvCxnSpPr>
          <p:nvPr/>
        </p:nvCxnSpPr>
        <p:spPr>
          <a:xfrm>
            <a:off x="5467966" y="1785744"/>
            <a:ext cx="97663" cy="488921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13F1D55C-452E-8F00-B58F-B8EC75C2CCB0}"/>
              </a:ext>
            </a:extLst>
          </p:cNvPr>
          <p:cNvSpPr/>
          <p:nvPr/>
        </p:nvSpPr>
        <p:spPr>
          <a:xfrm>
            <a:off x="4385337" y="345042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417F9A8-BDD3-DDFD-2D48-939C442EE841}"/>
              </a:ext>
            </a:extLst>
          </p:cNvPr>
          <p:cNvSpPr/>
          <p:nvPr/>
        </p:nvSpPr>
        <p:spPr>
          <a:xfrm>
            <a:off x="7196811" y="4415753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52C175DD-C678-7EAD-B1C2-53BF82F343ED}"/>
              </a:ext>
            </a:extLst>
          </p:cNvPr>
          <p:cNvSpPr/>
          <p:nvPr/>
        </p:nvSpPr>
        <p:spPr>
          <a:xfrm>
            <a:off x="2401434" y="310113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1B92DB9-0457-29C9-193F-17B6289C8C30}"/>
              </a:ext>
            </a:extLst>
          </p:cNvPr>
          <p:cNvSpPr/>
          <p:nvPr/>
        </p:nvSpPr>
        <p:spPr>
          <a:xfrm>
            <a:off x="2863251" y="252708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0CEF1857-ACE2-51DC-1A90-2FCFF3A213CF}"/>
              </a:ext>
            </a:extLst>
          </p:cNvPr>
          <p:cNvSpPr/>
          <p:nvPr/>
        </p:nvSpPr>
        <p:spPr>
          <a:xfrm>
            <a:off x="2582568" y="37564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2CDF5BC-723D-F458-E4FD-C18F5BD161C6}"/>
              </a:ext>
            </a:extLst>
          </p:cNvPr>
          <p:cNvSpPr/>
          <p:nvPr/>
        </p:nvSpPr>
        <p:spPr>
          <a:xfrm>
            <a:off x="4171458" y="547514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EF67659-1C09-CAD9-5F17-055EF420D238}"/>
              </a:ext>
            </a:extLst>
          </p:cNvPr>
          <p:cNvSpPr/>
          <p:nvPr/>
        </p:nvSpPr>
        <p:spPr>
          <a:xfrm>
            <a:off x="3467217" y="496609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60DFE50-7737-EACC-3C5F-D4BC83D5A16F}"/>
              </a:ext>
            </a:extLst>
          </p:cNvPr>
          <p:cNvSpPr/>
          <p:nvPr/>
        </p:nvSpPr>
        <p:spPr>
          <a:xfrm>
            <a:off x="3194146" y="360986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754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/>
      <p:bldP spid="35" grpId="0" animBg="1"/>
      <p:bldP spid="38" grpId="0" animBg="1"/>
      <p:bldP spid="38" grpId="1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729803F2-1930-4CDD-A0CA-C3F50B176E0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4" name="Google Shape;138;p26">
            <a:extLst>
              <a:ext uri="{FF2B5EF4-FFF2-40B4-BE49-F238E27FC236}">
                <a16:creationId xmlns:a16="http://schemas.microsoft.com/office/drawing/2014/main" id="{4B83DBF6-219B-9978-361A-5E35A01284D5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C9DC8D24-D363-88DC-CD98-505FC83E0EC2}"/>
              </a:ext>
            </a:extLst>
          </p:cNvPr>
          <p:cNvSpPr txBox="1">
            <a:spLocks/>
          </p:cNvSpPr>
          <p:nvPr/>
        </p:nvSpPr>
        <p:spPr>
          <a:xfrm>
            <a:off x="677560" y="581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зазор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</a:t>
            </a:r>
            <a:r>
              <a:rPr lang="tr-TR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margin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4E666F6-1EEE-8BD3-1589-84EAA2CF918F}"/>
                  </a:ext>
                </a:extLst>
              </p:cNvPr>
              <p:cNvSpPr/>
              <p:nvPr/>
            </p:nvSpPr>
            <p:spPr>
              <a:xfrm>
                <a:off x="286107" y="2442149"/>
                <a:ext cx="6914551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endParaRPr lang="en-US" sz="28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первый класс (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красные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второй класс (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синие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)</a:t>
                </a: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4E666F6-1EEE-8BD3-1589-84EAA2CF9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7" y="2442149"/>
                <a:ext cx="6914551" cy="1815882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76BD09-ACC3-0B6B-FF2A-56DB86DB82AD}"/>
                  </a:ext>
                </a:extLst>
              </p:cNvPr>
              <p:cNvSpPr/>
              <p:nvPr/>
            </p:nvSpPr>
            <p:spPr>
              <a:xfrm>
                <a:off x="360261" y="4784018"/>
                <a:ext cx="35326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076BD09-ACC3-0B6B-FF2A-56DB86DB8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1" y="4784018"/>
                <a:ext cx="3532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3F5271-B61C-791D-AC58-09C2D8A137B9}"/>
                  </a:ext>
                </a:extLst>
              </p:cNvPr>
              <p:cNvSpPr/>
              <p:nvPr/>
            </p:nvSpPr>
            <p:spPr>
              <a:xfrm>
                <a:off x="767408" y="1700808"/>
                <a:ext cx="18840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3F5271-B61C-791D-AC58-09C2D8A13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700808"/>
                <a:ext cx="18840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FD0EC83-E631-E44A-7DAB-21C0C8AE8E2E}"/>
                  </a:ext>
                </a:extLst>
              </p:cNvPr>
              <p:cNvSpPr/>
              <p:nvPr/>
            </p:nvSpPr>
            <p:spPr>
              <a:xfrm>
                <a:off x="2783632" y="1700808"/>
                <a:ext cx="3068212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Montserrat" panose="00000500000000000000" pitchFamily="2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1}</m:t>
                      </m:r>
                    </m:oMath>
                  </m:oMathPara>
                </a14:m>
                <a:endParaRPr lang="ru-RU" sz="2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FD0EC83-E631-E44A-7DAB-21C0C8AE8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700808"/>
                <a:ext cx="3068212" cy="582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0D10173D-3767-BA1A-6927-6A4A5EE0A051}"/>
              </a:ext>
            </a:extLst>
          </p:cNvPr>
          <p:cNvSpPr/>
          <p:nvPr/>
        </p:nvSpPr>
        <p:spPr>
          <a:xfrm>
            <a:off x="7976558" y="3708030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9C62BD1-3561-4F65-AEB3-5AB61B0DD3E9}"/>
              </a:ext>
            </a:extLst>
          </p:cNvPr>
          <p:cNvSpPr/>
          <p:nvPr/>
        </p:nvSpPr>
        <p:spPr>
          <a:xfrm rot="6602461" flipH="1">
            <a:off x="10819793" y="4711088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B073A06-6BEF-5E8B-2A96-02B25AD2148B}"/>
              </a:ext>
            </a:extLst>
          </p:cNvPr>
          <p:cNvCxnSpPr>
            <a:cxnSpLocks/>
          </p:cNvCxnSpPr>
          <p:nvPr/>
        </p:nvCxnSpPr>
        <p:spPr>
          <a:xfrm>
            <a:off x="7963087" y="1895435"/>
            <a:ext cx="3089988" cy="478810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90170F4-62BF-5B60-ED4A-ED076149DB42}"/>
              </a:ext>
            </a:extLst>
          </p:cNvPr>
          <p:cNvSpPr/>
          <p:nvPr/>
        </p:nvSpPr>
        <p:spPr>
          <a:xfrm>
            <a:off x="9065133" y="2112391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F9A9786-6836-17DE-502F-432209A6086A}"/>
              </a:ext>
            </a:extLst>
          </p:cNvPr>
          <p:cNvCxnSpPr/>
          <p:nvPr/>
        </p:nvCxnSpPr>
        <p:spPr>
          <a:xfrm>
            <a:off x="7261642" y="2418357"/>
            <a:ext cx="2946625" cy="4606349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E0DF9B7-A1BD-D3EB-F6AA-3A0B7FF9E168}"/>
              </a:ext>
            </a:extLst>
          </p:cNvPr>
          <p:cNvCxnSpPr>
            <a:cxnSpLocks/>
          </p:cNvCxnSpPr>
          <p:nvPr/>
        </p:nvCxnSpPr>
        <p:spPr>
          <a:xfrm>
            <a:off x="8730319" y="1554262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88DBA9A8-F8FC-5714-5F07-AF0B2F64FEA3}"/>
              </a:ext>
            </a:extLst>
          </p:cNvPr>
          <p:cNvSpPr/>
          <p:nvPr/>
        </p:nvSpPr>
        <p:spPr>
          <a:xfrm>
            <a:off x="7908608" y="3623445"/>
            <a:ext cx="540000" cy="540000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F4E4CAC0-D3E7-8978-3E06-ADA79E6C6CDF}"/>
              </a:ext>
            </a:extLst>
          </p:cNvPr>
          <p:cNvSpPr/>
          <p:nvPr/>
        </p:nvSpPr>
        <p:spPr>
          <a:xfrm>
            <a:off x="10720082" y="4588778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7D2E1E7-5A68-35D1-22AF-913032093D41}"/>
              </a:ext>
            </a:extLst>
          </p:cNvPr>
          <p:cNvSpPr/>
          <p:nvPr/>
        </p:nvSpPr>
        <p:spPr>
          <a:xfrm rot="6602461" flipH="1">
            <a:off x="9161123" y="2218412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2A09E12-7586-7E7B-F76A-EACE677684DD}"/>
              </a:ext>
            </a:extLst>
          </p:cNvPr>
          <p:cNvSpPr/>
          <p:nvPr/>
        </p:nvSpPr>
        <p:spPr>
          <a:xfrm>
            <a:off x="7476658" y="5842928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>
                <a:latin typeface="Montserrat" panose="00000500000000000000" pitchFamily="2" charset="-52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зазор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1DCA6F7A-A4F8-C991-89D1-ADF366139CCD}"/>
              </a:ext>
            </a:extLst>
          </p:cNvPr>
          <p:cNvSpPr/>
          <p:nvPr/>
        </p:nvSpPr>
        <p:spPr>
          <a:xfrm rot="6602461" flipH="1">
            <a:off x="10223690" y="188812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45208D84-D0E2-E7BD-0DA1-AC7F3984F385}"/>
              </a:ext>
            </a:extLst>
          </p:cNvPr>
          <p:cNvSpPr/>
          <p:nvPr/>
        </p:nvSpPr>
        <p:spPr>
          <a:xfrm rot="6602461" flipH="1">
            <a:off x="11220686" y="3142373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BF9C70CB-5E39-58C0-B89C-12A8707C659B}"/>
              </a:ext>
            </a:extLst>
          </p:cNvPr>
          <p:cNvSpPr/>
          <p:nvPr/>
        </p:nvSpPr>
        <p:spPr>
          <a:xfrm>
            <a:off x="7103172" y="3453591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FC15EFF-D50A-A331-DF5C-C7A48E2A509B}"/>
              </a:ext>
            </a:extLst>
          </p:cNvPr>
          <p:cNvSpPr/>
          <p:nvPr/>
        </p:nvSpPr>
        <p:spPr>
          <a:xfrm>
            <a:off x="8038504" y="4566833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4ABED0B-962A-B61B-24BC-F07E3F9C1D75}"/>
              </a:ext>
            </a:extLst>
          </p:cNvPr>
          <p:cNvSpPr/>
          <p:nvPr/>
        </p:nvSpPr>
        <p:spPr>
          <a:xfrm>
            <a:off x="327921" y="4285168"/>
            <a:ext cx="4733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правильная классификация</a:t>
            </a:r>
          </a:p>
        </p:txBody>
      </p:sp>
      <p:sp>
        <p:nvSpPr>
          <p:cNvPr id="30" name="Левая фигурная скобка 29">
            <a:extLst>
              <a:ext uri="{FF2B5EF4-FFF2-40B4-BE49-F238E27FC236}">
                <a16:creationId xmlns:a16="http://schemas.microsoft.com/office/drawing/2014/main" id="{E5F82BAD-98CA-9A06-E31D-B1A4ECE99423}"/>
              </a:ext>
            </a:extLst>
          </p:cNvPr>
          <p:cNvSpPr/>
          <p:nvPr/>
        </p:nvSpPr>
        <p:spPr>
          <a:xfrm rot="14185547">
            <a:off x="10368508" y="5254863"/>
            <a:ext cx="725861" cy="1876328"/>
          </a:xfrm>
          <a:prstGeom prst="leftBrace">
            <a:avLst>
              <a:gd name="adj1" fmla="val 37423"/>
              <a:gd name="adj2" fmla="val 49412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4551304-AA73-D4F4-C893-D11C86D49D1A}"/>
                  </a:ext>
                </a:extLst>
              </p:cNvPr>
              <p:cNvSpPr/>
              <p:nvPr/>
            </p:nvSpPr>
            <p:spPr>
              <a:xfrm>
                <a:off x="7358125" y="1390193"/>
                <a:ext cx="74731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4551304-AA73-D4F4-C893-D11C86D49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25" y="1390193"/>
                <a:ext cx="74731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6681FE1-F17E-D213-0A9C-29418DDD9AB7}"/>
                  </a:ext>
                </a:extLst>
              </p:cNvPr>
              <p:cNvSpPr/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C6681FE1-F17E-D213-0A9C-29418DDD9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BF053B0-EAF0-AA4F-DB97-AC3BAA8D1C12}"/>
                  </a:ext>
                </a:extLst>
              </p:cNvPr>
              <p:cNvSpPr/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BBF053B0-EAF0-AA4F-DB97-AC3BAA8D1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A07AFDB-EE2E-2F41-C99A-CB918CEEE63B}"/>
              </a:ext>
            </a:extLst>
          </p:cNvPr>
          <p:cNvSpPr/>
          <p:nvPr/>
        </p:nvSpPr>
        <p:spPr>
          <a:xfrm>
            <a:off x="1309653" y="5535151"/>
            <a:ext cx="38058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hard margin SVM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Жесткий зазор</a:t>
            </a: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B73FAC2-FF91-B3C7-907C-63D3975CE6FC}"/>
              </a:ext>
            </a:extLst>
          </p:cNvPr>
          <p:cNvCxnSpPr>
            <a:cxnSpLocks/>
          </p:cNvCxnSpPr>
          <p:nvPr/>
        </p:nvCxnSpPr>
        <p:spPr>
          <a:xfrm flipV="1">
            <a:off x="9192344" y="3356992"/>
            <a:ext cx="556737" cy="3510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E322A0E-36E1-5B66-7F5D-CB400A64AB98}"/>
                  </a:ext>
                </a:extLst>
              </p:cNvPr>
              <p:cNvSpPr/>
              <p:nvPr/>
            </p:nvSpPr>
            <p:spPr>
              <a:xfrm>
                <a:off x="9375340" y="3591915"/>
                <a:ext cx="506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E322A0E-36E1-5B66-7F5D-CB400A64A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40" y="3591915"/>
                <a:ext cx="5068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3" name="Google Shape;138;p26">
            <a:extLst>
              <a:ext uri="{FF2B5EF4-FFF2-40B4-BE49-F238E27FC236}">
                <a16:creationId xmlns:a16="http://schemas.microsoft.com/office/drawing/2014/main" id="{BEDE9D96-4224-241E-AE3A-3E0AA902C72D}"/>
              </a:ext>
            </a:extLst>
          </p:cNvPr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BAA380-7529-239D-5606-9FFC48E87C78}"/>
              </a:ext>
            </a:extLst>
          </p:cNvPr>
          <p:cNvSpPr txBox="1">
            <a:spLocks/>
          </p:cNvSpPr>
          <p:nvPr/>
        </p:nvSpPr>
        <p:spPr>
          <a:xfrm>
            <a:off x="712518" y="66274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мягкий зазор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B5184DB-5ACE-379B-4577-8819B0FAB582}"/>
                  </a:ext>
                </a:extLst>
              </p:cNvPr>
              <p:cNvSpPr/>
              <p:nvPr/>
            </p:nvSpPr>
            <p:spPr>
              <a:xfrm>
                <a:off x="191344" y="1556792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9B5184DB-5ACE-379B-4577-8819B0FAB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1556792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BF6069BC-3749-EA9A-B90E-153D324B0AEF}"/>
              </a:ext>
            </a:extLst>
          </p:cNvPr>
          <p:cNvSpPr/>
          <p:nvPr/>
        </p:nvSpPr>
        <p:spPr>
          <a:xfrm>
            <a:off x="7976558" y="3708030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4C87A96-2C98-411F-F328-5E08F2BF64BE}"/>
              </a:ext>
            </a:extLst>
          </p:cNvPr>
          <p:cNvSpPr/>
          <p:nvPr/>
        </p:nvSpPr>
        <p:spPr>
          <a:xfrm rot="6602461" flipH="1">
            <a:off x="10819793" y="4711088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434C108-29DF-A77D-ECBD-90854CD7704D}"/>
              </a:ext>
            </a:extLst>
          </p:cNvPr>
          <p:cNvCxnSpPr>
            <a:cxnSpLocks/>
          </p:cNvCxnSpPr>
          <p:nvPr/>
        </p:nvCxnSpPr>
        <p:spPr>
          <a:xfrm>
            <a:off x="7963087" y="1895435"/>
            <a:ext cx="3089988" cy="478810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3754B407-3CC1-CE7E-E4DF-5D6A50437FB1}"/>
              </a:ext>
            </a:extLst>
          </p:cNvPr>
          <p:cNvSpPr/>
          <p:nvPr/>
        </p:nvSpPr>
        <p:spPr>
          <a:xfrm>
            <a:off x="9065133" y="2112391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7F4BE6D-9B23-B3EB-DD26-65419BB04F05}"/>
              </a:ext>
            </a:extLst>
          </p:cNvPr>
          <p:cNvCxnSpPr/>
          <p:nvPr/>
        </p:nvCxnSpPr>
        <p:spPr>
          <a:xfrm>
            <a:off x="7261642" y="2418357"/>
            <a:ext cx="2946625" cy="4606349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069D6A6-C0F5-A17F-ABD3-5EFAB2EF5820}"/>
              </a:ext>
            </a:extLst>
          </p:cNvPr>
          <p:cNvCxnSpPr>
            <a:cxnSpLocks/>
          </p:cNvCxnSpPr>
          <p:nvPr/>
        </p:nvCxnSpPr>
        <p:spPr>
          <a:xfrm>
            <a:off x="8730319" y="1554262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>
            <a:extLst>
              <a:ext uri="{FF2B5EF4-FFF2-40B4-BE49-F238E27FC236}">
                <a16:creationId xmlns:a16="http://schemas.microsoft.com/office/drawing/2014/main" id="{823C828E-1551-66D9-7B96-17955D8167BD}"/>
              </a:ext>
            </a:extLst>
          </p:cNvPr>
          <p:cNvSpPr/>
          <p:nvPr/>
        </p:nvSpPr>
        <p:spPr>
          <a:xfrm>
            <a:off x="7908608" y="3623445"/>
            <a:ext cx="540000" cy="540000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3E4129-4909-B885-FE1B-CD3A3171202E}"/>
              </a:ext>
            </a:extLst>
          </p:cNvPr>
          <p:cNvSpPr/>
          <p:nvPr/>
        </p:nvSpPr>
        <p:spPr>
          <a:xfrm>
            <a:off x="10720082" y="4588778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E95EB4C-1751-7CF6-2321-9F1D239FD1EF}"/>
              </a:ext>
            </a:extLst>
          </p:cNvPr>
          <p:cNvSpPr/>
          <p:nvPr/>
        </p:nvSpPr>
        <p:spPr>
          <a:xfrm rot="6602461" flipH="1">
            <a:off x="9161123" y="2218412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1E2A493-8218-1396-D419-E083F748EE5F}"/>
              </a:ext>
            </a:extLst>
          </p:cNvPr>
          <p:cNvSpPr/>
          <p:nvPr/>
        </p:nvSpPr>
        <p:spPr>
          <a:xfrm rot="6602461" flipH="1">
            <a:off x="10223690" y="188812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A5A72D02-343C-C369-5777-C907D0A6886C}"/>
              </a:ext>
            </a:extLst>
          </p:cNvPr>
          <p:cNvSpPr/>
          <p:nvPr/>
        </p:nvSpPr>
        <p:spPr>
          <a:xfrm rot="6602461" flipH="1">
            <a:off x="11220686" y="3142373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AADC2B7-9910-BEFB-D1EC-364870584A1D}"/>
              </a:ext>
            </a:extLst>
          </p:cNvPr>
          <p:cNvSpPr/>
          <p:nvPr/>
        </p:nvSpPr>
        <p:spPr>
          <a:xfrm>
            <a:off x="7103172" y="3453591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751A5E8-3AFB-ACD5-D1BF-1A2F4A820B3B}"/>
              </a:ext>
            </a:extLst>
          </p:cNvPr>
          <p:cNvSpPr/>
          <p:nvPr/>
        </p:nvSpPr>
        <p:spPr>
          <a:xfrm>
            <a:off x="8038504" y="4566833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514D3FA-C5A5-3239-EED3-F8E43AD20DA4}"/>
              </a:ext>
            </a:extLst>
          </p:cNvPr>
          <p:cNvSpPr/>
          <p:nvPr/>
        </p:nvSpPr>
        <p:spPr>
          <a:xfrm rot="6602461" flipH="1">
            <a:off x="9093970" y="3264487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8D607417-D2A8-68FB-D73E-393E6059A9B6}"/>
              </a:ext>
            </a:extLst>
          </p:cNvPr>
          <p:cNvSpPr/>
          <p:nvPr/>
        </p:nvSpPr>
        <p:spPr>
          <a:xfrm rot="6602461" flipH="1">
            <a:off x="8661923" y="427260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E8B0FCC-C065-3900-E15E-0892EA25341C}"/>
              </a:ext>
            </a:extLst>
          </p:cNvPr>
          <p:cNvSpPr/>
          <p:nvPr/>
        </p:nvSpPr>
        <p:spPr>
          <a:xfrm>
            <a:off x="8544272" y="328498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ACA28AF-DC2B-F314-A463-29A624CF3D54}"/>
              </a:ext>
            </a:extLst>
          </p:cNvPr>
          <p:cNvSpPr/>
          <p:nvPr/>
        </p:nvSpPr>
        <p:spPr>
          <a:xfrm>
            <a:off x="9840416" y="364502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23769C7-B1BE-470E-3CD5-80B6E7A2CB88}"/>
                  </a:ext>
                </a:extLst>
              </p:cNvPr>
              <p:cNvSpPr/>
              <p:nvPr/>
            </p:nvSpPr>
            <p:spPr>
              <a:xfrm>
                <a:off x="7358125" y="1390193"/>
                <a:ext cx="7182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800" dirty="0"/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423769C7-B1BE-470E-3CD5-80B6E7A2C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25" y="1390193"/>
                <a:ext cx="7182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64F3B33-DE14-DCD3-5C5F-8E7A5B87E391}"/>
                  </a:ext>
                </a:extLst>
              </p:cNvPr>
              <p:cNvSpPr/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800" dirty="0"/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64F3B33-DE14-DCD3-5C5F-8E7A5B87E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E2D0508-96E2-F238-C537-AE54D4F11359}"/>
                  </a:ext>
                </a:extLst>
              </p:cNvPr>
              <p:cNvSpPr/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800" dirty="0"/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E2D0508-96E2-F238-C537-AE54D4F11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E2CD540-D03A-85DC-61CD-0E68EFE76D7F}"/>
              </a:ext>
            </a:extLst>
          </p:cNvPr>
          <p:cNvSpPr/>
          <p:nvPr/>
        </p:nvSpPr>
        <p:spPr>
          <a:xfrm>
            <a:off x="5165364" y="4888958"/>
            <a:ext cx="35974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soft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margin SVM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мягкий зазор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02E0039-585F-4A2E-2FD2-27D42C9BDA24}"/>
                  </a:ext>
                </a:extLst>
              </p:cNvPr>
              <p:cNvSpPr/>
              <p:nvPr/>
            </p:nvSpPr>
            <p:spPr>
              <a:xfrm>
                <a:off x="14310" y="4773132"/>
                <a:ext cx="4320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32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32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02E0039-585F-4A2E-2FD2-27D42C9BD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" y="4773132"/>
                <a:ext cx="432048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F6E63DA-B6FB-0789-BD79-C3DA60FE5EAD}"/>
                  </a:ext>
                </a:extLst>
              </p:cNvPr>
              <p:cNvSpPr/>
              <p:nvPr/>
            </p:nvSpPr>
            <p:spPr>
              <a:xfrm>
                <a:off x="166207" y="5380519"/>
                <a:ext cx="50003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6F6E63DA-B6FB-0789-BD79-C3DA60FE5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07" y="5380519"/>
                <a:ext cx="50003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26C0477-22E8-11C4-29CF-6286619C0E5A}"/>
                  </a:ext>
                </a:extLst>
              </p:cNvPr>
              <p:cNvSpPr/>
              <p:nvPr/>
            </p:nvSpPr>
            <p:spPr>
              <a:xfrm>
                <a:off x="383495" y="2218068"/>
                <a:ext cx="449201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426C0477-22E8-11C4-29CF-6286619C0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95" y="2218068"/>
                <a:ext cx="44920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25D079E-4059-A2F2-49C5-8DD50E137473}"/>
              </a:ext>
            </a:extLst>
          </p:cNvPr>
          <p:cNvSpPr/>
          <p:nvPr/>
        </p:nvSpPr>
        <p:spPr>
          <a:xfrm>
            <a:off x="4710880" y="2691583"/>
            <a:ext cx="2337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Slack variable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B006ACB5-B673-7131-9542-9329EEEAB6B0}"/>
                  </a:ext>
                </a:extLst>
              </p:cNvPr>
              <p:cNvSpPr/>
              <p:nvPr/>
            </p:nvSpPr>
            <p:spPr>
              <a:xfrm>
                <a:off x="426311" y="2837172"/>
                <a:ext cx="4405052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B006ACB5-B673-7131-9542-9329EEEAB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11" y="2837172"/>
                <a:ext cx="4405052" cy="7877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BD9C4B26-F415-AC67-3808-1A71A7845A80}"/>
                  </a:ext>
                </a:extLst>
              </p:cNvPr>
              <p:cNvSpPr/>
              <p:nvPr/>
            </p:nvSpPr>
            <p:spPr>
              <a:xfrm>
                <a:off x="3461338" y="3671133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BD9C4B26-F415-AC67-3808-1A71A7845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38" y="3671133"/>
                <a:ext cx="2266326" cy="585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3E9555C-C33C-8C20-2979-AD98EAAC8AC2}"/>
                  </a:ext>
                </a:extLst>
              </p:cNvPr>
              <p:cNvSpPr/>
              <p:nvPr/>
            </p:nvSpPr>
            <p:spPr>
              <a:xfrm>
                <a:off x="1562321" y="4293495"/>
                <a:ext cx="20765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</a:t>
                </a:r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53E9555C-C33C-8C20-2979-AD98EAAC8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321" y="4293495"/>
                <a:ext cx="2076562" cy="584775"/>
              </a:xfrm>
              <a:prstGeom prst="rect">
                <a:avLst/>
              </a:prstGeom>
              <a:blipFill>
                <a:blip r:embed="rId13"/>
                <a:stretch>
                  <a:fillRect t="-13542" r="-439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935AFE-DBAD-A3E1-DC16-FC016A225CC1}"/>
                  </a:ext>
                </a:extLst>
              </p:cNvPr>
              <p:cNvSpPr/>
              <p:nvPr/>
            </p:nvSpPr>
            <p:spPr>
              <a:xfrm>
                <a:off x="479376" y="5750164"/>
                <a:ext cx="6718519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01935AFE-DBAD-A3E1-DC16-FC016A225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5750164"/>
                <a:ext cx="6718519" cy="11378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E281CCBE-3BB4-5088-5278-B47EB92DD62D}"/>
              </a:ext>
            </a:extLst>
          </p:cNvPr>
          <p:cNvSpPr/>
          <p:nvPr/>
        </p:nvSpPr>
        <p:spPr>
          <a:xfrm>
            <a:off x="4706520" y="3049719"/>
            <a:ext cx="3013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сочкующие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точки</a:t>
            </a:r>
          </a:p>
        </p:txBody>
      </p:sp>
      <p:sp>
        <p:nvSpPr>
          <p:cNvPr id="41" name="Нижний колонтитул 6">
            <a:extLst>
              <a:ext uri="{FF2B5EF4-FFF2-40B4-BE49-F238E27FC236}">
                <a16:creationId xmlns:a16="http://schemas.microsoft.com/office/drawing/2014/main" id="{DB8AF528-3C81-3891-F444-B7602831B37C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04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1196197" y="176904"/>
            <a:ext cx="1077412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Одноклассовый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метод опорных векторов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845C2-FF3C-4CDF-9D05-B79DA48E8D36}"/>
                  </a:ext>
                </a:extLst>
              </p:cNvPr>
              <p:cNvSpPr/>
              <p:nvPr/>
            </p:nvSpPr>
            <p:spPr>
              <a:xfrm>
                <a:off x="800807" y="1715272"/>
                <a:ext cx="4365553" cy="715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</m:d>
                      <m:r>
                        <a:rPr lang="ru-RU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ru-RU" sz="2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ru-RU" sz="2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ru-RU" sz="28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ρ</m:t>
                          </m:r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CB845C2-FF3C-4CDF-9D05-B79DA48E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7" y="1715272"/>
                <a:ext cx="4365553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72D30A6-5DD5-2E9D-1345-4CA89A03F612}"/>
                  </a:ext>
                </a:extLst>
              </p:cNvPr>
              <p:cNvSpPr/>
              <p:nvPr/>
            </p:nvSpPr>
            <p:spPr>
              <a:xfrm>
                <a:off x="506519" y="2761277"/>
                <a:ext cx="4757264" cy="1757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sz="2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ru-RU" sz="240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𝝊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ru-RU" sz="2400" b="1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sz="2400" b="1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ru-RU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ρ</m:t>
                                      </m:r>
                                    </m:lim>
                                  </m:limLow>
                                </m:fName>
                                <m:e/>
                              </m:func>
                            </m:e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ru-RU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ru-RU" sz="2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ru-RU" sz="2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72D30A6-5DD5-2E9D-1345-4CA89A03F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19" y="2761277"/>
                <a:ext cx="4757264" cy="1757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9BE68D-A74E-E8AC-2E62-61899F3F2267}"/>
              </a:ext>
            </a:extLst>
          </p:cNvPr>
          <p:cNvSpPr/>
          <p:nvPr/>
        </p:nvSpPr>
        <p:spPr>
          <a:xfrm>
            <a:off x="5606108" y="2259969"/>
            <a:ext cx="6262983" cy="2517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Что характеризуют эти требования</a:t>
            </a:r>
            <a:endParaRPr lang="ru-RU" sz="1600" dirty="0">
              <a:solidFill>
                <a:schemeClr val="bg1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Отступ должен быть как можно больше</a:t>
            </a:r>
            <a:endParaRPr lang="en-US" sz="2000" dirty="0">
              <a:solidFill>
                <a:srgbClr val="0070C0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chemeClr val="bg1"/>
              </a:buClr>
              <a:buFont typeface="Symbol" panose="05050102010706020507" pitchFamily="18" charset="2"/>
              <a:buChar char=""/>
            </a:pPr>
            <a:endParaRPr lang="ru-RU" sz="1600" dirty="0"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B050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Как можно больше объектов отделялись от нуля</a:t>
            </a:r>
            <a:endParaRPr lang="en-US" sz="2000" dirty="0">
              <a:solidFill>
                <a:srgbClr val="00B050"/>
              </a:solidFill>
              <a:latin typeface="Montserrat" panose="020B0604020202020204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FFC000"/>
                </a:solidFill>
                <a:latin typeface="Montserrat" panose="020B0604020202020204" charset="-52"/>
                <a:ea typeface="Calibri" panose="020F0502020204030204" pitchFamily="34" charset="0"/>
                <a:cs typeface="Times New Roman" panose="02020603050405020304" pitchFamily="18" charset="0"/>
              </a:rPr>
              <a:t>Разделяющая гиперплоскость находится как можно дальше от начала координат</a:t>
            </a:r>
            <a:endParaRPr lang="ru-RU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2BF881-8242-C478-92CC-92744C0F6DDE}"/>
                  </a:ext>
                </a:extLst>
              </p:cNvPr>
              <p:cNvSpPr/>
              <p:nvPr/>
            </p:nvSpPr>
            <p:spPr>
              <a:xfrm>
                <a:off x="363220" y="5037380"/>
                <a:ext cx="6118225" cy="7509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𝝊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effectLst/>
                    <a:latin typeface="Montserrat" panose="020B0604020202020204" charset="-52"/>
                    <a:ea typeface="Calibri" panose="020F0502020204030204" pitchFamily="34" charset="0"/>
                    <a:cs typeface="Times New Roman" panose="02020603050405020304" pitchFamily="18" charset="0"/>
                  </a:rPr>
                  <a:t> характеризует долю допустимых аномалий в обучающей выборке</a:t>
                </a:r>
                <a:endParaRPr lang="ru-RU" sz="1600" dirty="0">
                  <a:solidFill>
                    <a:schemeClr val="bg1"/>
                  </a:solidFill>
                  <a:effectLst/>
                  <a:latin typeface="Montserrat" panose="020B0604020202020204" charset="-52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E2BF881-8242-C478-92CC-92744C0F6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0" y="5037380"/>
                <a:ext cx="6118225" cy="750975"/>
              </a:xfrm>
              <a:prstGeom prst="rect">
                <a:avLst/>
              </a:prstGeom>
              <a:blipFill>
                <a:blip r:embed="rId6"/>
                <a:stretch>
                  <a:fillRect l="-1097" t="-3226" b="-11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49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One-</a:t>
            </a:r>
            <a:r>
              <a:rPr lang="en-US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ClassSVM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A40D41-C70F-BAA7-F038-31BE8F60F7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4204" y="1753013"/>
            <a:ext cx="3352800" cy="3352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701BF5-845A-7E33-A94F-4FDE3F401D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0636" y="1759109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4C00D8-D23B-058C-2B2A-4BD681C1C9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00" y="1737773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3443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934E26F-216F-F419-CFB5-AF0A6F8C3715}"/>
              </a:ext>
            </a:extLst>
          </p:cNvPr>
          <p:cNvSpPr/>
          <p:nvPr/>
        </p:nvSpPr>
        <p:spPr>
          <a:xfrm>
            <a:off x="3528673" y="256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B6AD7A0-451C-FEF1-71B4-99C40437283B}"/>
              </a:ext>
            </a:extLst>
          </p:cNvPr>
          <p:cNvSpPr/>
          <p:nvPr/>
        </p:nvSpPr>
        <p:spPr>
          <a:xfrm>
            <a:off x="3364663" y="374657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62A0D1E-E625-E408-01DD-1602DD1A5E6A}"/>
              </a:ext>
            </a:extLst>
          </p:cNvPr>
          <p:cNvSpPr/>
          <p:nvPr/>
        </p:nvSpPr>
        <p:spPr>
          <a:xfrm>
            <a:off x="3727523" y="19148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20EF632-1B5E-CCF4-7575-75B941D4A7C9}"/>
              </a:ext>
            </a:extLst>
          </p:cNvPr>
          <p:cNvSpPr/>
          <p:nvPr/>
        </p:nvSpPr>
        <p:spPr>
          <a:xfrm>
            <a:off x="3972342" y="5530047"/>
            <a:ext cx="362367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0AC1278-4A8B-B197-4033-F3199A16F52E}"/>
              </a:ext>
            </a:extLst>
          </p:cNvPr>
          <p:cNvSpPr/>
          <p:nvPr/>
        </p:nvSpPr>
        <p:spPr>
          <a:xfrm>
            <a:off x="2742419" y="200674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D167FA0-50C1-90B0-4ED0-71FFABF65F9F}"/>
              </a:ext>
            </a:extLst>
          </p:cNvPr>
          <p:cNvSpPr/>
          <p:nvPr/>
        </p:nvSpPr>
        <p:spPr>
          <a:xfrm>
            <a:off x="1535984" y="530310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6EED345-248C-7DC9-0AAC-0A31A211101F}"/>
              </a:ext>
            </a:extLst>
          </p:cNvPr>
          <p:cNvSpPr/>
          <p:nvPr/>
        </p:nvSpPr>
        <p:spPr>
          <a:xfrm>
            <a:off x="446078" y="272418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184F40-CA31-A0EF-0508-9C5769FC2214}"/>
              </a:ext>
            </a:extLst>
          </p:cNvPr>
          <p:cNvSpPr/>
          <p:nvPr/>
        </p:nvSpPr>
        <p:spPr>
          <a:xfrm>
            <a:off x="2678457" y="395102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0612EB6-006E-5275-536E-735A3A9BD72D}"/>
              </a:ext>
            </a:extLst>
          </p:cNvPr>
          <p:cNvSpPr/>
          <p:nvPr/>
        </p:nvSpPr>
        <p:spPr>
          <a:xfrm>
            <a:off x="2916376" y="28428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84CE329-1B2B-AE31-7078-DC8ADA38415A}"/>
              </a:ext>
            </a:extLst>
          </p:cNvPr>
          <p:cNvSpPr/>
          <p:nvPr/>
        </p:nvSpPr>
        <p:spPr>
          <a:xfrm>
            <a:off x="8390518" y="93522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09ED33B-F48C-F44D-D147-E718B8822978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8330403" y="1523288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A40BDED-405F-F92A-7A56-B0834761986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281921" y="1523288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498D2-ED62-15C5-DF8F-DB9C0A4C970B}"/>
              </a:ext>
            </a:extLst>
          </p:cNvPr>
          <p:cNvSpPr txBox="1"/>
          <p:nvPr/>
        </p:nvSpPr>
        <p:spPr>
          <a:xfrm>
            <a:off x="8022257" y="1484278"/>
            <a:ext cx="7365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3093A9-9CA3-0262-B518-C9E2224A6EB2}"/>
              </a:ext>
            </a:extLst>
          </p:cNvPr>
          <p:cNvSpPr txBox="1"/>
          <p:nvPr/>
        </p:nvSpPr>
        <p:spPr>
          <a:xfrm>
            <a:off x="9977508" y="1500679"/>
            <a:ext cx="10285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Нет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89ED1CE-C979-C4DD-036C-7DB356929F07}"/>
              </a:ext>
            </a:extLst>
          </p:cNvPr>
          <p:cNvCxnSpPr>
            <a:cxnSpLocks/>
          </p:cNvCxnSpPr>
          <p:nvPr/>
        </p:nvCxnSpPr>
        <p:spPr>
          <a:xfrm>
            <a:off x="639371" y="4674636"/>
            <a:ext cx="4268531" cy="0"/>
          </a:xfrm>
          <a:prstGeom prst="line">
            <a:avLst/>
          </a:prstGeom>
          <a:ln w="76200">
            <a:solidFill>
              <a:srgbClr val="FD000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BB90780-82ED-885C-ECD6-0A9F19738A03}"/>
              </a:ext>
            </a:extLst>
          </p:cNvPr>
          <p:cNvCxnSpPr>
            <a:cxnSpLocks/>
          </p:cNvCxnSpPr>
          <p:nvPr/>
        </p:nvCxnSpPr>
        <p:spPr>
          <a:xfrm>
            <a:off x="311774" y="6387707"/>
            <a:ext cx="4969353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3331D3C-D73A-ADE0-11A6-F0C819FCDA9F}"/>
              </a:ext>
            </a:extLst>
          </p:cNvPr>
          <p:cNvCxnSpPr>
            <a:cxnSpLocks/>
          </p:cNvCxnSpPr>
          <p:nvPr/>
        </p:nvCxnSpPr>
        <p:spPr>
          <a:xfrm flipV="1">
            <a:off x="291323" y="998376"/>
            <a:ext cx="40903" cy="53986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E35C737D-E079-2E5C-C567-BCDAC05ABF13}"/>
              </a:ext>
            </a:extLst>
          </p:cNvPr>
          <p:cNvGrpSpPr/>
          <p:nvPr/>
        </p:nvGrpSpPr>
        <p:grpSpPr>
          <a:xfrm>
            <a:off x="8819857" y="966542"/>
            <a:ext cx="1278142" cy="499016"/>
            <a:chOff x="8819857" y="966542"/>
            <a:chExt cx="1278142" cy="499016"/>
          </a:xfrm>
        </p:grpSpPr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5EDC21E4-B586-4CFC-9D5D-2376A64EA8AB}"/>
                </a:ext>
              </a:extLst>
            </p:cNvPr>
            <p:cNvCxnSpPr>
              <a:cxnSpLocks/>
            </p:cNvCxnSpPr>
            <p:nvPr/>
          </p:nvCxnSpPr>
          <p:spPr>
            <a:xfrm>
              <a:off x="9572290" y="1256818"/>
              <a:ext cx="525709" cy="0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155C2098-BE6E-ED18-43A3-A79627203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857" y="966542"/>
              <a:ext cx="0" cy="499016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E31BCF2-23E8-88AC-D1F3-E3047BD0FD9A}"/>
              </a:ext>
            </a:extLst>
          </p:cNvPr>
          <p:cNvCxnSpPr>
            <a:cxnSpLocks/>
          </p:cNvCxnSpPr>
          <p:nvPr/>
        </p:nvCxnSpPr>
        <p:spPr>
          <a:xfrm>
            <a:off x="3330163" y="4864568"/>
            <a:ext cx="0" cy="1330959"/>
          </a:xfrm>
          <a:prstGeom prst="line">
            <a:avLst/>
          </a:prstGeom>
          <a:ln w="762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01FC712B-E3DA-9830-C04C-DE9FED8B3E44}"/>
              </a:ext>
            </a:extLst>
          </p:cNvPr>
          <p:cNvGrpSpPr/>
          <p:nvPr/>
        </p:nvGrpSpPr>
        <p:grpSpPr>
          <a:xfrm>
            <a:off x="9468284" y="2094812"/>
            <a:ext cx="1782805" cy="588066"/>
            <a:chOff x="9468284" y="2094812"/>
            <a:chExt cx="1782805" cy="588066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id="{89194AF2-1378-820A-A366-9EDE06A8F9D8}"/>
                </a:ext>
              </a:extLst>
            </p:cNvPr>
            <p:cNvSpPr/>
            <p:nvPr/>
          </p:nvSpPr>
          <p:spPr>
            <a:xfrm>
              <a:off x="9468284" y="2094812"/>
              <a:ext cx="1782805" cy="58806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&gt; 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E920BAC8-48D3-E18E-1901-C8692B78D934}"/>
                </a:ext>
              </a:extLst>
            </p:cNvPr>
            <p:cNvCxnSpPr>
              <a:cxnSpLocks/>
            </p:cNvCxnSpPr>
            <p:nvPr/>
          </p:nvCxnSpPr>
          <p:spPr>
            <a:xfrm>
              <a:off x="9580247" y="2366746"/>
              <a:ext cx="612494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41908EF0-55FB-6A70-63F9-A6508EEACA09}"/>
                </a:ext>
              </a:extLst>
            </p:cNvPr>
            <p:cNvCxnSpPr>
              <a:cxnSpLocks/>
            </p:cNvCxnSpPr>
            <p:nvPr/>
          </p:nvCxnSpPr>
          <p:spPr>
            <a:xfrm>
              <a:off x="10704457" y="2115496"/>
              <a:ext cx="0" cy="546646"/>
            </a:xfrm>
            <a:prstGeom prst="line">
              <a:avLst/>
            </a:prstGeom>
            <a:ln w="3810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3159DA28-DB16-E5CE-9FF9-B563EE6096E0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9811497" y="2682878"/>
            <a:ext cx="548190" cy="4358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B023A891-957A-775D-50BB-7BA5C7C4A51E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>
            <a:off x="10359687" y="2682878"/>
            <a:ext cx="840640" cy="4358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B500C9D5-842B-591A-B2A2-C22F67CE1F42}"/>
              </a:ext>
            </a:extLst>
          </p:cNvPr>
          <p:cNvSpPr/>
          <p:nvPr/>
        </p:nvSpPr>
        <p:spPr>
          <a:xfrm>
            <a:off x="9207519" y="3118771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AC5F6B9-B279-1AB0-7909-C235FF6CB3A4}"/>
              </a:ext>
            </a:extLst>
          </p:cNvPr>
          <p:cNvSpPr/>
          <p:nvPr/>
        </p:nvSpPr>
        <p:spPr>
          <a:xfrm>
            <a:off x="9567519" y="315468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08308EAD-D6C4-7AC0-9242-2C8F2183444E}"/>
              </a:ext>
            </a:extLst>
          </p:cNvPr>
          <p:cNvSpPr/>
          <p:nvPr/>
        </p:nvSpPr>
        <p:spPr>
          <a:xfrm>
            <a:off x="10596349" y="3118770"/>
            <a:ext cx="120795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1F5E9F9A-F55B-73F9-85F7-EA079849F747}"/>
              </a:ext>
            </a:extLst>
          </p:cNvPr>
          <p:cNvSpPr/>
          <p:nvPr/>
        </p:nvSpPr>
        <p:spPr>
          <a:xfrm>
            <a:off x="10960309" y="320713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FC9A7D53-856A-7BF7-45A4-34FF26436D9B}"/>
              </a:ext>
            </a:extLst>
          </p:cNvPr>
          <p:cNvSpPr/>
          <p:nvPr/>
        </p:nvSpPr>
        <p:spPr>
          <a:xfrm>
            <a:off x="6542796" y="2094812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5E2704B-D3B2-AA9C-DD95-30B8668C609B}"/>
              </a:ext>
            </a:extLst>
          </p:cNvPr>
          <p:cNvCxnSpPr>
            <a:cxnSpLocks/>
          </p:cNvCxnSpPr>
          <p:nvPr/>
        </p:nvCxnSpPr>
        <p:spPr>
          <a:xfrm flipH="1">
            <a:off x="6456923" y="2700831"/>
            <a:ext cx="951518" cy="5725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D86DE247-A2E8-8B27-1820-5467B809F2CE}"/>
              </a:ext>
            </a:extLst>
          </p:cNvPr>
          <p:cNvCxnSpPr>
            <a:cxnSpLocks/>
          </p:cNvCxnSpPr>
          <p:nvPr/>
        </p:nvCxnSpPr>
        <p:spPr>
          <a:xfrm>
            <a:off x="7408441" y="2700831"/>
            <a:ext cx="985104" cy="5633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01F8550E-7A83-12D1-162B-7898B10508C2}"/>
              </a:ext>
            </a:extLst>
          </p:cNvPr>
          <p:cNvCxnSpPr>
            <a:cxnSpLocks/>
          </p:cNvCxnSpPr>
          <p:nvPr/>
        </p:nvCxnSpPr>
        <p:spPr>
          <a:xfrm flipH="1">
            <a:off x="1971003" y="1715110"/>
            <a:ext cx="21248" cy="2846842"/>
          </a:xfrm>
          <a:prstGeom prst="line">
            <a:avLst/>
          </a:prstGeom>
          <a:ln w="762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E2FC2295-FF4A-DFB6-A8E3-E4E84D2C030C}"/>
              </a:ext>
            </a:extLst>
          </p:cNvPr>
          <p:cNvCxnSpPr>
            <a:cxnSpLocks/>
          </p:cNvCxnSpPr>
          <p:nvPr/>
        </p:nvCxnSpPr>
        <p:spPr>
          <a:xfrm flipH="1">
            <a:off x="7807870" y="2191431"/>
            <a:ext cx="10817" cy="427943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C4FBDB3F-30A1-7B67-52D5-EE5362A35072}"/>
              </a:ext>
            </a:extLst>
          </p:cNvPr>
          <p:cNvSpPr/>
          <p:nvPr/>
        </p:nvSpPr>
        <p:spPr>
          <a:xfrm>
            <a:off x="6679730" y="4415048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03B64C88-C17E-A079-E1CB-A97C9BAC01BF}"/>
              </a:ext>
            </a:extLst>
          </p:cNvPr>
          <p:cNvSpPr/>
          <p:nvPr/>
        </p:nvSpPr>
        <p:spPr>
          <a:xfrm>
            <a:off x="7774048" y="3287965"/>
            <a:ext cx="1103106" cy="4316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0454377-09C0-9920-07BF-8339A164678C}"/>
              </a:ext>
            </a:extLst>
          </p:cNvPr>
          <p:cNvSpPr/>
          <p:nvPr/>
        </p:nvSpPr>
        <p:spPr>
          <a:xfrm>
            <a:off x="8210518" y="33238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90F08B8-43E4-B64C-7AEC-E14B884FCE47}"/>
              </a:ext>
            </a:extLst>
          </p:cNvPr>
          <p:cNvCxnSpPr>
            <a:cxnSpLocks/>
          </p:cNvCxnSpPr>
          <p:nvPr/>
        </p:nvCxnSpPr>
        <p:spPr>
          <a:xfrm>
            <a:off x="6679730" y="2366746"/>
            <a:ext cx="612494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3858AAE8-04D0-96F0-3835-B87887603234}"/>
              </a:ext>
            </a:extLst>
          </p:cNvPr>
          <p:cNvCxnSpPr>
            <a:cxnSpLocks/>
          </p:cNvCxnSpPr>
          <p:nvPr/>
        </p:nvCxnSpPr>
        <p:spPr>
          <a:xfrm>
            <a:off x="1953257" y="3387139"/>
            <a:ext cx="2725310" cy="0"/>
          </a:xfrm>
          <a:prstGeom prst="line">
            <a:avLst/>
          </a:prstGeom>
          <a:ln w="762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DEBD1A66-26E3-21E4-764F-5AB8DB6D4970}"/>
              </a:ext>
            </a:extLst>
          </p:cNvPr>
          <p:cNvSpPr/>
          <p:nvPr/>
        </p:nvSpPr>
        <p:spPr>
          <a:xfrm>
            <a:off x="5584256" y="3287303"/>
            <a:ext cx="1782805" cy="58806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&gt; 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6987095B-6B4D-C87B-25EC-0D2C568920B5}"/>
              </a:ext>
            </a:extLst>
          </p:cNvPr>
          <p:cNvCxnSpPr>
            <a:cxnSpLocks/>
          </p:cNvCxnSpPr>
          <p:nvPr/>
        </p:nvCxnSpPr>
        <p:spPr>
          <a:xfrm>
            <a:off x="6620774" y="3581336"/>
            <a:ext cx="730406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30BF726F-043D-5206-8402-0EC12678C3B9}"/>
              </a:ext>
            </a:extLst>
          </p:cNvPr>
          <p:cNvCxnSpPr>
            <a:cxnSpLocks/>
          </p:cNvCxnSpPr>
          <p:nvPr/>
        </p:nvCxnSpPr>
        <p:spPr>
          <a:xfrm flipV="1">
            <a:off x="5958470" y="3323811"/>
            <a:ext cx="0" cy="49901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F9DC60CF-C7A5-2B94-1125-D80206B48F7B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6475659" y="3875369"/>
            <a:ext cx="808049" cy="5396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E8775048-D26D-CB78-5B11-4F37D742724F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5790484" y="3875369"/>
            <a:ext cx="685175" cy="5575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68739DA0-7CC9-30AF-120F-4F8B0228D1A2}"/>
              </a:ext>
            </a:extLst>
          </p:cNvPr>
          <p:cNvSpPr/>
          <p:nvPr/>
        </p:nvSpPr>
        <p:spPr>
          <a:xfrm>
            <a:off x="5186506" y="4432875"/>
            <a:ext cx="1207956" cy="8548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12142D3E-9940-A412-557A-E6FAACC71613}"/>
              </a:ext>
            </a:extLst>
          </p:cNvPr>
          <p:cNvSpPr/>
          <p:nvPr/>
        </p:nvSpPr>
        <p:spPr>
          <a:xfrm>
            <a:off x="7470290" y="452908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45BB413B-6B14-369D-1522-95F67F5CAA1E}"/>
              </a:ext>
            </a:extLst>
          </p:cNvPr>
          <p:cNvSpPr/>
          <p:nvPr/>
        </p:nvSpPr>
        <p:spPr>
          <a:xfrm>
            <a:off x="6784084" y="473352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1BEEE66E-64DC-9424-0335-B6142600DEA1}"/>
              </a:ext>
            </a:extLst>
          </p:cNvPr>
          <p:cNvSpPr/>
          <p:nvPr/>
        </p:nvSpPr>
        <p:spPr>
          <a:xfrm>
            <a:off x="5939812" y="4880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D65AB68-94A6-3598-562E-B21D43EA87D7}"/>
              </a:ext>
            </a:extLst>
          </p:cNvPr>
          <p:cNvSpPr/>
          <p:nvPr/>
        </p:nvSpPr>
        <p:spPr>
          <a:xfrm>
            <a:off x="5732214" y="449093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9</a:t>
            </a: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909C86A5-6EF3-93C8-5CD7-110A8B6AD6DD}"/>
              </a:ext>
            </a:extLst>
          </p:cNvPr>
          <p:cNvSpPr/>
          <p:nvPr/>
        </p:nvSpPr>
        <p:spPr>
          <a:xfrm>
            <a:off x="5281127" y="45364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8</a:t>
            </a: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3E5B57B7-F5CB-B2CF-D3AB-0220D0A48569}"/>
              </a:ext>
            </a:extLst>
          </p:cNvPr>
          <p:cNvSpPr/>
          <p:nvPr/>
        </p:nvSpPr>
        <p:spPr>
          <a:xfrm>
            <a:off x="5506685" y="490578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8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  <p:bldP spid="20" grpId="0"/>
      <p:bldP spid="21" grpId="0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79FE7-6150-D7A0-37D7-912E54C8AEB4}"/>
              </a:ext>
            </a:extLst>
          </p:cNvPr>
          <p:cNvSpPr txBox="1"/>
          <p:nvPr/>
        </p:nvSpPr>
        <p:spPr>
          <a:xfrm>
            <a:off x="3231785" y="5735129"/>
            <a:ext cx="6120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Liu, Fei Tony, Ting, Kai Ming and Zhou, </a:t>
            </a:r>
            <a:r>
              <a:rPr lang="en-US" sz="20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Zhi</a:t>
            </a:r>
            <a:r>
              <a:rPr lang="en-US" sz="20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-Hua. “Isolation forest.” Data Mining, 2008. ICDM’08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F3D2EA-CBC4-8CA4-AF0A-8191A82F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96" y="1747276"/>
            <a:ext cx="5631011" cy="3107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8BDA5-DCD2-B8C4-03C3-FD547F1C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47" y="1158785"/>
            <a:ext cx="4034010" cy="395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4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67C4707-9D7C-0B45-B319-A60867501224}"/>
                  </a:ext>
                </a:extLst>
              </p:cNvPr>
              <p:cNvSpPr/>
              <p:nvPr/>
            </p:nvSpPr>
            <p:spPr>
              <a:xfrm>
                <a:off x="650440" y="1746284"/>
                <a:ext cx="11332759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Выбираем число деревьев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2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Садим деревья на подмножестве данных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Максимальная глубина дерева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log</m:t>
                            </m:r>
                          </m:e>
                          <m:sub>
                            <m:r>
                              <a:rPr lang="ru-RU" sz="20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Montserrat" panose="00000500000000000000" pitchFamily="2" charset="-52"/>
                                <a:cs typeface="Montserrat" panose="00000500000000000000" pitchFamily="2" charset="-52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Montserrat" panose="00000500000000000000" pitchFamily="2" charset="-52"/>
                            <a:cs typeface="Montserrat" panose="00000500000000000000" pitchFamily="2" charset="-52"/>
                          </a:rPr>
                          <m:t>𝑚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Минимальное число объектов на листе 1 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lvl="1">
                  <a:buClr>
                    <a:schemeClr val="bg2"/>
                  </a:buClr>
                </a:pPr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признак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Случайным образом выбираем разбиение по признаку</a:t>
                </a:r>
                <a14:m>
                  <m:oMath xmlns:m="http://schemas.openxmlformats.org/officeDocument/2006/math"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pPr marL="342900" indent="-342900">
                  <a:buClr>
                    <a:schemeClr val="bg2"/>
                  </a:buClr>
                  <a:buFont typeface="Wingdings" panose="05000000000000000000" pitchFamily="2" charset="2"/>
                  <a:buChar char="Ø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Оцениваем средний путь каждой точки до листа</a:t>
                </a:r>
                <a:endParaRPr lang="en-US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67C4707-9D7C-0B45-B319-A60867501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0" y="1746284"/>
                <a:ext cx="11332759" cy="3785652"/>
              </a:xfrm>
              <a:prstGeom prst="rect">
                <a:avLst/>
              </a:prstGeom>
              <a:blipFill>
                <a:blip r:embed="rId4"/>
                <a:stretch>
                  <a:fillRect l="-861" t="-1127" b="-2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/>
              <p:nvPr/>
            </p:nvSpPr>
            <p:spPr>
              <a:xfrm>
                <a:off x="3857220" y="1080783"/>
                <a:ext cx="3410036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𝑿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признаки</a:t>
                </a: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A04BE0A8-3014-DC1F-3A52-103D7B926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20" y="1080783"/>
                <a:ext cx="3410036" cy="513282"/>
              </a:xfrm>
              <a:prstGeom prst="rect">
                <a:avLst/>
              </a:prstGeom>
              <a:blipFill>
                <a:blip r:embed="rId5"/>
                <a:stretch>
                  <a:fillRect r="-1610" b="-26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1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IsolationForest </a:t>
            </a:r>
            <a:endParaRPr lang="en-US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161E7-90AF-BB6A-0DE9-98F53E9A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93" y="183738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BCDC14-323D-FE74-9C93-BFE36AEDCBC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3726" y="1837388"/>
            <a:ext cx="3352800" cy="3352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D9383E-4F4A-6BA8-FB33-07175F15924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559" y="1837388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9CF62FE1-CA3D-A645-0ACE-41C066716D28}"/>
              </a:ext>
            </a:extLst>
          </p:cNvPr>
          <p:cNvSpPr txBox="1">
            <a:spLocks/>
          </p:cNvSpPr>
          <p:nvPr/>
        </p:nvSpPr>
        <p:spPr>
          <a:xfrm>
            <a:off x="3110544" y="205677"/>
            <a:ext cx="809191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307580" y="1070749"/>
            <a:ext cx="10894883" cy="5468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Поиск Аномалий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Выбросы и Новинки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Кластеризация?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 / кодировщики?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Статистический подход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Эллипс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Метрический подход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Считаем плотность у соседей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 err="1">
                <a:solidFill>
                  <a:schemeClr val="bg1"/>
                </a:solidFill>
                <a:latin typeface="Montserrat"/>
                <a:sym typeface="Montserrat"/>
              </a:rPr>
              <a:t>Одноклассовый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 метод опорных векторов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SVM+Kernel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Trick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но для отделения 0 от выборки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Случайные Проекции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Садим случайный лес, но не для классификации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9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600405" y="4000784"/>
            <a:ext cx="7280847" cy="185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471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598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97632" y="2183303"/>
            <a:ext cx="8547133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58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Метрический подход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Одноклассовый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метод опорных векторов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Случайные проекции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747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1B88A27-314B-7010-C20D-97A19E067FA8}"/>
              </a:ext>
            </a:extLst>
          </p:cNvPr>
          <p:cNvSpPr/>
          <p:nvPr/>
        </p:nvSpPr>
        <p:spPr>
          <a:xfrm>
            <a:off x="2807200" y="1293720"/>
            <a:ext cx="6737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 не понимаете, это другое…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789EF3-A6E9-01D4-957A-54146AE9986B}"/>
              </a:ext>
            </a:extLst>
          </p:cNvPr>
          <p:cNvSpPr/>
          <p:nvPr/>
        </p:nvSpPr>
        <p:spPr>
          <a:xfrm>
            <a:off x="830590" y="2010784"/>
            <a:ext cx="3845925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D0002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выбросов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outlier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detection</a:t>
            </a:r>
            <a:endParaRPr lang="ru-RU" sz="160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9CA5B03-D6BE-B1CE-640C-2143B7A504F7}"/>
              </a:ext>
            </a:extLst>
          </p:cNvPr>
          <p:cNvSpPr/>
          <p:nvPr/>
        </p:nvSpPr>
        <p:spPr>
          <a:xfrm>
            <a:off x="7014315" y="1943728"/>
            <a:ext cx="3696846" cy="834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обнаружение новизны 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Clr>
                <a:schemeClr val="bg2"/>
              </a:buClr>
            </a:pP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novelty detection</a:t>
            </a:r>
            <a:endParaRPr lang="ru-RU" sz="1600" b="1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DC5BDD0-BDBD-C496-5FAC-6D43F0FE6392}"/>
              </a:ext>
            </a:extLst>
          </p:cNvPr>
          <p:cNvSpPr/>
          <p:nvPr/>
        </p:nvSpPr>
        <p:spPr>
          <a:xfrm>
            <a:off x="3121088" y="41534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CA9F214E-2FF8-4094-0B58-AB14947BC902}"/>
              </a:ext>
            </a:extLst>
          </p:cNvPr>
          <p:cNvSpPr/>
          <p:nvPr/>
        </p:nvSpPr>
        <p:spPr>
          <a:xfrm rot="783317">
            <a:off x="3157918" y="455349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EB21C87-AA91-8AF0-A527-0EDDBA5DCACE}"/>
              </a:ext>
            </a:extLst>
          </p:cNvPr>
          <p:cNvSpPr/>
          <p:nvPr/>
        </p:nvSpPr>
        <p:spPr>
          <a:xfrm>
            <a:off x="2761678" y="384864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046B555-A22C-4CE1-1658-F670F5B65E03}"/>
              </a:ext>
            </a:extLst>
          </p:cNvPr>
          <p:cNvSpPr/>
          <p:nvPr/>
        </p:nvSpPr>
        <p:spPr>
          <a:xfrm rot="20248089">
            <a:off x="2426398" y="426329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FAFB0C9-4797-3AEE-9F55-EB4728F678B5}"/>
              </a:ext>
            </a:extLst>
          </p:cNvPr>
          <p:cNvSpPr/>
          <p:nvPr/>
        </p:nvSpPr>
        <p:spPr>
          <a:xfrm>
            <a:off x="2166048" y="45896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F2B52A06-AD6D-7737-B503-6C36EB8B137B}"/>
              </a:ext>
            </a:extLst>
          </p:cNvPr>
          <p:cNvSpPr/>
          <p:nvPr/>
        </p:nvSpPr>
        <p:spPr>
          <a:xfrm>
            <a:off x="1984438" y="415788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56384F7-F79B-C253-1358-CF1CFA3B7CB1}"/>
              </a:ext>
            </a:extLst>
          </p:cNvPr>
          <p:cNvSpPr/>
          <p:nvPr/>
        </p:nvSpPr>
        <p:spPr>
          <a:xfrm>
            <a:off x="2297493" y="3900710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D429B22-64A0-6C5F-AF98-1078F6A254F0}"/>
              </a:ext>
            </a:extLst>
          </p:cNvPr>
          <p:cNvSpPr/>
          <p:nvPr/>
        </p:nvSpPr>
        <p:spPr>
          <a:xfrm rot="3144472">
            <a:off x="2729293" y="4810665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Звезда: 5 точек 10">
            <a:extLst>
              <a:ext uri="{FF2B5EF4-FFF2-40B4-BE49-F238E27FC236}">
                <a16:creationId xmlns:a16="http://schemas.microsoft.com/office/drawing/2014/main" id="{AA427BA4-0EF6-0C8F-8A01-697BC84B2098}"/>
              </a:ext>
            </a:extLst>
          </p:cNvPr>
          <p:cNvSpPr/>
          <p:nvPr/>
        </p:nvSpPr>
        <p:spPr>
          <a:xfrm>
            <a:off x="1176718" y="354066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везда: 5 точек 11">
            <a:extLst>
              <a:ext uri="{FF2B5EF4-FFF2-40B4-BE49-F238E27FC236}">
                <a16:creationId xmlns:a16="http://schemas.microsoft.com/office/drawing/2014/main" id="{AD0C87DE-CE75-34C3-1034-5E14A50BBD5D}"/>
              </a:ext>
            </a:extLst>
          </p:cNvPr>
          <p:cNvSpPr/>
          <p:nvPr/>
        </p:nvSpPr>
        <p:spPr>
          <a:xfrm>
            <a:off x="1313878" y="50697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везда: 5 точек 12">
            <a:extLst>
              <a:ext uri="{FF2B5EF4-FFF2-40B4-BE49-F238E27FC236}">
                <a16:creationId xmlns:a16="http://schemas.microsoft.com/office/drawing/2014/main" id="{59F03A35-6A9F-DBC0-ADDB-3B2DE24FEAEF}"/>
              </a:ext>
            </a:extLst>
          </p:cNvPr>
          <p:cNvSpPr/>
          <p:nvPr/>
        </p:nvSpPr>
        <p:spPr>
          <a:xfrm>
            <a:off x="2967418" y="30885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везда: 5 точек 13">
            <a:extLst>
              <a:ext uri="{FF2B5EF4-FFF2-40B4-BE49-F238E27FC236}">
                <a16:creationId xmlns:a16="http://schemas.microsoft.com/office/drawing/2014/main" id="{B3D93B25-3C23-A130-0780-E0AA1EDD8EE7}"/>
              </a:ext>
            </a:extLst>
          </p:cNvPr>
          <p:cNvSpPr/>
          <p:nvPr/>
        </p:nvSpPr>
        <p:spPr>
          <a:xfrm>
            <a:off x="2961703" y="548884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везда: 5 точек 14">
            <a:extLst>
              <a:ext uri="{FF2B5EF4-FFF2-40B4-BE49-F238E27FC236}">
                <a16:creationId xmlns:a16="http://schemas.microsoft.com/office/drawing/2014/main" id="{F3148ECE-DBFE-02BD-2CB0-80A1233642C0}"/>
              </a:ext>
            </a:extLst>
          </p:cNvPr>
          <p:cNvSpPr/>
          <p:nvPr/>
        </p:nvSpPr>
        <p:spPr>
          <a:xfrm>
            <a:off x="3552888" y="330571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везда: 5 точек 15">
            <a:extLst>
              <a:ext uri="{FF2B5EF4-FFF2-40B4-BE49-F238E27FC236}">
                <a16:creationId xmlns:a16="http://schemas.microsoft.com/office/drawing/2014/main" id="{9C07DB29-E160-7B65-BF7F-733436C0FE3F}"/>
              </a:ext>
            </a:extLst>
          </p:cNvPr>
          <p:cNvSpPr/>
          <p:nvPr/>
        </p:nvSpPr>
        <p:spPr>
          <a:xfrm>
            <a:off x="4308538" y="5129435"/>
            <a:ext cx="359410" cy="35941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91525CD-2600-6F7B-8997-32AB81F82D1D}"/>
              </a:ext>
            </a:extLst>
          </p:cNvPr>
          <p:cNvSpPr/>
          <p:nvPr/>
        </p:nvSpPr>
        <p:spPr>
          <a:xfrm rot="1013706">
            <a:off x="6695822" y="3627088"/>
            <a:ext cx="2586355" cy="15557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E294771-16A9-2734-A331-9B4C3F9C7896}"/>
              </a:ext>
            </a:extLst>
          </p:cNvPr>
          <p:cNvSpPr/>
          <p:nvPr/>
        </p:nvSpPr>
        <p:spPr>
          <a:xfrm>
            <a:off x="8265542" y="4049363"/>
            <a:ext cx="359410" cy="359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73F68D37-A526-6612-783A-095513171E9A}"/>
              </a:ext>
            </a:extLst>
          </p:cNvPr>
          <p:cNvSpPr/>
          <p:nvPr/>
        </p:nvSpPr>
        <p:spPr>
          <a:xfrm rot="783317">
            <a:off x="8301737" y="444877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3F32062-4C4B-DCC9-884F-184F7695C9A8}"/>
              </a:ext>
            </a:extLst>
          </p:cNvPr>
          <p:cNvSpPr/>
          <p:nvPr/>
        </p:nvSpPr>
        <p:spPr>
          <a:xfrm>
            <a:off x="7906132" y="374392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4D6298B-6E32-57C5-5FA8-94D0D95EAEF8}"/>
              </a:ext>
            </a:extLst>
          </p:cNvPr>
          <p:cNvSpPr/>
          <p:nvPr/>
        </p:nvSpPr>
        <p:spPr>
          <a:xfrm rot="20248089">
            <a:off x="7570852" y="4158583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2B6F82EC-F3E7-BE94-2A7E-DEE28A8C0143}"/>
              </a:ext>
            </a:extLst>
          </p:cNvPr>
          <p:cNvSpPr/>
          <p:nvPr/>
        </p:nvSpPr>
        <p:spPr>
          <a:xfrm>
            <a:off x="7310502" y="44856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6FD1257-2CDD-1D44-9512-463B8C6D1F5B}"/>
              </a:ext>
            </a:extLst>
          </p:cNvPr>
          <p:cNvSpPr/>
          <p:nvPr/>
        </p:nvSpPr>
        <p:spPr>
          <a:xfrm>
            <a:off x="7128892" y="405380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6205575-11CC-3504-6B34-95AE40E7C541}"/>
              </a:ext>
            </a:extLst>
          </p:cNvPr>
          <p:cNvSpPr/>
          <p:nvPr/>
        </p:nvSpPr>
        <p:spPr>
          <a:xfrm>
            <a:off x="7441947" y="379599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0C605EA-F5E9-BECB-C2DC-FF4FB6D7745B}"/>
              </a:ext>
            </a:extLst>
          </p:cNvPr>
          <p:cNvSpPr/>
          <p:nvPr/>
        </p:nvSpPr>
        <p:spPr>
          <a:xfrm rot="3144472">
            <a:off x="7873747" y="4706588"/>
            <a:ext cx="358775" cy="358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Звезда: 5 точек 46">
            <a:extLst>
              <a:ext uri="{FF2B5EF4-FFF2-40B4-BE49-F238E27FC236}">
                <a16:creationId xmlns:a16="http://schemas.microsoft.com/office/drawing/2014/main" id="{F00686DF-A805-4CFA-347E-2C1C79ED7E81}"/>
              </a:ext>
            </a:extLst>
          </p:cNvPr>
          <p:cNvSpPr/>
          <p:nvPr/>
        </p:nvSpPr>
        <p:spPr>
          <a:xfrm>
            <a:off x="9928607" y="317560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Звезда: 5 точек 47">
            <a:extLst>
              <a:ext uri="{FF2B5EF4-FFF2-40B4-BE49-F238E27FC236}">
                <a16:creationId xmlns:a16="http://schemas.microsoft.com/office/drawing/2014/main" id="{FA82D3A5-C791-15C2-800A-A73A0DBF4D94}"/>
              </a:ext>
            </a:extLst>
          </p:cNvPr>
          <p:cNvSpPr/>
          <p:nvPr/>
        </p:nvSpPr>
        <p:spPr>
          <a:xfrm>
            <a:off x="10287382" y="3497548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7" name="Звезда: 5 точек 48">
            <a:extLst>
              <a:ext uri="{FF2B5EF4-FFF2-40B4-BE49-F238E27FC236}">
                <a16:creationId xmlns:a16="http://schemas.microsoft.com/office/drawing/2014/main" id="{4A874A94-DF10-1BF2-0380-F0A88909542E}"/>
              </a:ext>
            </a:extLst>
          </p:cNvPr>
          <p:cNvSpPr/>
          <p:nvPr/>
        </p:nvSpPr>
        <p:spPr>
          <a:xfrm>
            <a:off x="9928607" y="375853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8" name="Звезда: 5 точек 49">
            <a:extLst>
              <a:ext uri="{FF2B5EF4-FFF2-40B4-BE49-F238E27FC236}">
                <a16:creationId xmlns:a16="http://schemas.microsoft.com/office/drawing/2014/main" id="{42D513EE-70B8-3E76-0E1F-4FF386990D94}"/>
              </a:ext>
            </a:extLst>
          </p:cNvPr>
          <p:cNvSpPr/>
          <p:nvPr/>
        </p:nvSpPr>
        <p:spPr>
          <a:xfrm>
            <a:off x="9569832" y="3437223"/>
            <a:ext cx="358775" cy="358775"/>
          </a:xfrm>
          <a:prstGeom prst="star5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97EE1035-28AE-0E80-D288-24944E89FCDB}"/>
              </a:ext>
            </a:extLst>
          </p:cNvPr>
          <p:cNvSpPr/>
          <p:nvPr/>
        </p:nvSpPr>
        <p:spPr>
          <a:xfrm>
            <a:off x="7929857" y="4246863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505B4607-9007-0C8E-F4A2-3CF5A7D82398}"/>
              </a:ext>
            </a:extLst>
          </p:cNvPr>
          <p:cNvSpPr/>
          <p:nvPr/>
        </p:nvSpPr>
        <p:spPr>
          <a:xfrm rot="783317">
            <a:off x="8706453" y="4247179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C0AF137B-E5B2-D7B4-BE1C-EE9C74120147}"/>
              </a:ext>
            </a:extLst>
          </p:cNvPr>
          <p:cNvSpPr/>
          <p:nvPr/>
        </p:nvSpPr>
        <p:spPr>
          <a:xfrm>
            <a:off x="6977127" y="3657886"/>
            <a:ext cx="359410" cy="35941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9B4AB5EE-25F6-DDBC-6875-3A7EEE7E469B}"/>
              </a:ext>
            </a:extLst>
          </p:cNvPr>
          <p:cNvSpPr/>
          <p:nvPr/>
        </p:nvSpPr>
        <p:spPr>
          <a:xfrm rot="783317">
            <a:off x="8539827" y="4826446"/>
            <a:ext cx="358775" cy="358775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Аномалий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/>
      <p:bldP spid="5" grpId="0" animBg="1"/>
      <p:bldP spid="6" grpId="0" animBg="1"/>
      <p:bldP spid="7" grpId="0" animBg="1"/>
      <p:bldP spid="11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DBSCAN</a:t>
            </a:r>
          </a:p>
        </p:txBody>
      </p:sp>
      <p:pic>
        <p:nvPicPr>
          <p:cNvPr id="5" name="Picture 2" descr="Density-Based Spatial Cluster of Applications with Noise (DBSCAN)">
            <a:extLst>
              <a:ext uri="{FF2B5EF4-FFF2-40B4-BE49-F238E27FC236}">
                <a16:creationId xmlns:a16="http://schemas.microsoft.com/office/drawing/2014/main" id="{62014711-79AD-B9B4-E8D3-18B6F70E2B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62" y="1800210"/>
            <a:ext cx="5078963" cy="49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524476" y="1863427"/>
            <a:ext cx="5157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Density-Based Spatial Clustering of Applications with 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Noise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5527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Пространственная кластеризация на основе плотности с учетом </a:t>
            </a:r>
            <a:r>
              <a:rPr lang="ru-RU" sz="1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шума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BF1082F-4E97-1986-FFAD-C26DCB34AFA0}"/>
              </a:ext>
            </a:extLst>
          </p:cNvPr>
          <p:cNvSpPr/>
          <p:nvPr/>
        </p:nvSpPr>
        <p:spPr>
          <a:xfrm>
            <a:off x="7408505" y="19517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3852166-EEF6-3302-93A0-5D49154FCB5F}"/>
              </a:ext>
            </a:extLst>
          </p:cNvPr>
          <p:cNvSpPr/>
          <p:nvPr/>
        </p:nvSpPr>
        <p:spPr>
          <a:xfrm>
            <a:off x="7256496" y="586579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A95333B-B292-6848-A999-79EBEE4C3337}"/>
              </a:ext>
            </a:extLst>
          </p:cNvPr>
          <p:cNvSpPr/>
          <p:nvPr/>
        </p:nvSpPr>
        <p:spPr>
          <a:xfrm>
            <a:off x="8505255" y="182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809E0AA-6842-1AE3-41AB-AC99E0A65D83}"/>
              </a:ext>
            </a:extLst>
          </p:cNvPr>
          <p:cNvSpPr/>
          <p:nvPr/>
        </p:nvSpPr>
        <p:spPr>
          <a:xfrm>
            <a:off x="7023230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428B156-5548-5675-796A-80ACA09F7F72}"/>
              </a:ext>
            </a:extLst>
          </p:cNvPr>
          <p:cNvSpPr/>
          <p:nvPr/>
        </p:nvSpPr>
        <p:spPr>
          <a:xfrm>
            <a:off x="920222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D99E57D-0601-BF6D-9D46-9BDE78BFF2F4}"/>
              </a:ext>
            </a:extLst>
          </p:cNvPr>
          <p:cNvSpPr/>
          <p:nvPr/>
        </p:nvSpPr>
        <p:spPr>
          <a:xfrm>
            <a:off x="8232709" y="41220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E02F1C1-9747-5304-7250-3B0026B8619B}"/>
              </a:ext>
            </a:extLst>
          </p:cNvPr>
          <p:cNvSpPr/>
          <p:nvPr/>
        </p:nvSpPr>
        <p:spPr>
          <a:xfrm>
            <a:off x="10298976" y="281328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71196C-1AD3-366B-3D00-A02FCD014720}"/>
              </a:ext>
            </a:extLst>
          </p:cNvPr>
          <p:cNvSpPr/>
          <p:nvPr/>
        </p:nvSpPr>
        <p:spPr>
          <a:xfrm>
            <a:off x="11265087" y="200880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CE012F6-D563-12E5-A806-FD6543C0A2C8}"/>
              </a:ext>
            </a:extLst>
          </p:cNvPr>
          <p:cNvSpPr/>
          <p:nvPr/>
        </p:nvSpPr>
        <p:spPr>
          <a:xfrm>
            <a:off x="11445410" y="556581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219798F-2585-2A9D-FC34-5D8A090DBD98}"/>
              </a:ext>
            </a:extLst>
          </p:cNvPr>
          <p:cNvSpPr/>
          <p:nvPr/>
        </p:nvSpPr>
        <p:spPr>
          <a:xfrm>
            <a:off x="7822162" y="459543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Кластеризация </a:t>
            </a:r>
            <a:r>
              <a:rPr lang="en-US" sz="2800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EM-Clustering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946BC43-15B7-EA50-FF3A-F5362A240BBE}"/>
              </a:ext>
            </a:extLst>
          </p:cNvPr>
          <p:cNvSpPr/>
          <p:nvPr/>
        </p:nvSpPr>
        <p:spPr>
          <a:xfrm>
            <a:off x="-14994" y="2620417"/>
            <a:ext cx="5157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Mix of Gaussian Models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68ADA0D-DF65-1CB7-2D63-B110337C9DC7}"/>
              </a:ext>
            </a:extLst>
          </p:cNvPr>
          <p:cNvSpPr/>
          <p:nvPr/>
        </p:nvSpPr>
        <p:spPr>
          <a:xfrm>
            <a:off x="524476" y="3796681"/>
            <a:ext cx="407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Выдает вероятностный  подход</a:t>
            </a:r>
          </a:p>
        </p:txBody>
      </p:sp>
      <p:pic>
        <p:nvPicPr>
          <p:cNvPr id="4" name="Picture 10" descr="title">
            <a:extLst>
              <a:ext uri="{FF2B5EF4-FFF2-40B4-BE49-F238E27FC236}">
                <a16:creationId xmlns:a16="http://schemas.microsoft.com/office/drawing/2014/main" id="{FA450166-7752-8398-B6D6-2A8A5259A8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02" y="1944893"/>
            <a:ext cx="7955003" cy="447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52F930B-0563-FE91-5222-D5CD87DA4584}"/>
              </a:ext>
            </a:extLst>
          </p:cNvPr>
          <p:cNvSpPr/>
          <p:nvPr/>
        </p:nvSpPr>
        <p:spPr>
          <a:xfrm>
            <a:off x="8832980" y="1863427"/>
            <a:ext cx="4472473" cy="4646616"/>
          </a:xfrm>
          <a:prstGeom prst="rect">
            <a:avLst/>
          </a:prstGeom>
          <a:solidFill>
            <a:srgbClr val="272827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95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875453" y="1000322"/>
            <a:ext cx="91160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главных компонент </a:t>
            </a:r>
          </a:p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(генеративный подход)</a:t>
            </a:r>
            <a:endParaRPr lang="ru-RU" sz="2800" spc="-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6BA6BC-B877-3BBC-464C-C5EF3698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9" y="5325108"/>
            <a:ext cx="7912250" cy="12587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C2FE41-A9E1-C5BA-BBD8-F83D41FFFB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8149" y="1158578"/>
            <a:ext cx="2668243" cy="25443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0EE52B-BA35-6E8A-FBC8-53D5F3C5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01" y="2278678"/>
            <a:ext cx="5400600" cy="25497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CF7F41A-3B8D-1CD3-AE1A-B3C44A0211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67033"/>
          <a:stretch/>
        </p:blipFill>
        <p:spPr>
          <a:xfrm>
            <a:off x="6288048" y="3878604"/>
            <a:ext cx="5583002" cy="12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уже можно использовать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C71144-7B57-03B8-415F-2F39ECD23B69}"/>
              </a:ext>
            </a:extLst>
          </p:cNvPr>
          <p:cNvSpPr/>
          <p:nvPr/>
        </p:nvSpPr>
        <p:spPr>
          <a:xfrm>
            <a:off x="1906626" y="1171651"/>
            <a:ext cx="9116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А если подставить «что-то не то»?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DABAC6-F5DB-32EC-327E-A316B8B41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83"/>
          <a:stretch/>
        </p:blipFill>
        <p:spPr>
          <a:xfrm>
            <a:off x="248951" y="2151617"/>
            <a:ext cx="5608123" cy="336887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687EF-A8AD-3639-1046-CF93C03675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8427"/>
          <a:stretch/>
        </p:blipFill>
        <p:spPr>
          <a:xfrm>
            <a:off x="6611483" y="2151617"/>
            <a:ext cx="5588807" cy="33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806</Words>
  <Application>Microsoft Office PowerPoint</Application>
  <PresentationFormat>Произвольный</PresentationFormat>
  <Paragraphs>345</Paragraphs>
  <Slides>34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7" baseType="lpstr">
      <vt:lpstr>Times New Roman</vt:lpstr>
      <vt:lpstr>Segoe UI</vt:lpstr>
      <vt:lpstr>Source Sans Pro</vt:lpstr>
      <vt:lpstr>Cambria Math</vt:lpstr>
      <vt:lpstr>Courier New</vt:lpstr>
      <vt:lpstr>Montserrat</vt:lpstr>
      <vt:lpstr>Verdana</vt:lpstr>
      <vt:lpstr>Arial</vt:lpstr>
      <vt:lpstr>Wingdings</vt:lpstr>
      <vt:lpstr>Montserrat Black</vt:lpstr>
      <vt:lpstr>Calibri</vt:lpstr>
      <vt:lpstr>Symbol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225</cp:revision>
  <dcterms:modified xsi:type="dcterms:W3CDTF">2023-04-05T18:59:40Z</dcterms:modified>
</cp:coreProperties>
</file>